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49"/>
  </p:notesMasterIdLst>
  <p:sldIdLst>
    <p:sldId id="256" r:id="rId2"/>
    <p:sldId id="295" r:id="rId3"/>
    <p:sldId id="269" r:id="rId4"/>
    <p:sldId id="270" r:id="rId5"/>
    <p:sldId id="271" r:id="rId6"/>
    <p:sldId id="272" r:id="rId7"/>
    <p:sldId id="273" r:id="rId8"/>
    <p:sldId id="274" r:id="rId9"/>
    <p:sldId id="275" r:id="rId10"/>
    <p:sldId id="288" r:id="rId11"/>
    <p:sldId id="276" r:id="rId12"/>
    <p:sldId id="286" r:id="rId13"/>
    <p:sldId id="287" r:id="rId14"/>
    <p:sldId id="279" r:id="rId15"/>
    <p:sldId id="293" r:id="rId16"/>
    <p:sldId id="294" r:id="rId17"/>
    <p:sldId id="259" r:id="rId18"/>
    <p:sldId id="260" r:id="rId19"/>
    <p:sldId id="261" r:id="rId20"/>
    <p:sldId id="262" r:id="rId21"/>
    <p:sldId id="263" r:id="rId22"/>
    <p:sldId id="280" r:id="rId23"/>
    <p:sldId id="281" r:id="rId24"/>
    <p:sldId id="283" r:id="rId25"/>
    <p:sldId id="300" r:id="rId26"/>
    <p:sldId id="296" r:id="rId27"/>
    <p:sldId id="297" r:id="rId28"/>
    <p:sldId id="298" r:id="rId29"/>
    <p:sldId id="299" r:id="rId30"/>
    <p:sldId id="292" r:id="rId31"/>
    <p:sldId id="291" r:id="rId32"/>
    <p:sldId id="302"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01" r:id="rId47"/>
    <p:sldId id="265" r:id="rId48"/>
  </p:sldIdLst>
  <p:sldSz cx="12192000" cy="6858000"/>
  <p:notesSz cx="6735763" cy="9866313"/>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91" autoAdjust="0"/>
  </p:normalViewPr>
  <p:slideViewPr>
    <p:cSldViewPr snapToGrid="0">
      <p:cViewPr>
        <p:scale>
          <a:sx n="60" d="100"/>
          <a:sy n="60" d="100"/>
        </p:scale>
        <p:origin x="-1080" y="-29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02BDA379-4C7A-42C1-8F3B-249A7AE66455}" type="datetimeFigureOut">
              <a:rPr lang="ro-RO" smtClean="0"/>
              <a:pPr/>
              <a:t>18.09.2018</a:t>
            </a:fld>
            <a:endParaRPr lang="ro-RO"/>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80688A31-E9B5-41D7-B192-DBA2D1FD5A22}" type="slidenum">
              <a:rPr lang="ro-RO" smtClean="0"/>
              <a:pPr/>
              <a:t>‹#›</a:t>
            </a:fld>
            <a:endParaRPr lang="ro-RO"/>
          </a:p>
        </p:txBody>
      </p:sp>
    </p:spTree>
    <p:extLst>
      <p:ext uri="{BB962C8B-B14F-4D97-AF65-F5344CB8AC3E}">
        <p14:creationId xmlns:p14="http://schemas.microsoft.com/office/powerpoint/2010/main" val="1985733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1444369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357958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65B2E4-5D02-4446-B474-2C2D06EDA931}" type="slidenum">
              <a:rPr lang="ro-RO" smtClean="0"/>
              <a:pPr/>
              <a:t>‹#›</a:t>
            </a:fld>
            <a:endParaRPr lang="ro-RO"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86726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3874451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65B2E4-5D02-4446-B474-2C2D06EDA931}" type="slidenum">
              <a:rPr lang="ro-RO" smtClean="0"/>
              <a:pPr/>
              <a:t>‹#›</a:t>
            </a:fld>
            <a:endParaRPr lang="ro-RO"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73603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94439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726536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1178546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401086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11"/>
          </p:nvPr>
        </p:nvSpPr>
        <p:spPr/>
        <p:txBody>
          <a:bodyPr/>
          <a:lstStyle/>
          <a:p>
            <a:endParaRPr lang="ro-RO"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26197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6332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8" name="Footer Placeholder 7"/>
          <p:cNvSpPr>
            <a:spLocks noGrp="1"/>
          </p:cNvSpPr>
          <p:nvPr>
            <p:ph type="ftr" sz="quarter" idx="11"/>
          </p:nvPr>
        </p:nvSpPr>
        <p:spPr/>
        <p:txBody>
          <a:bodyPr/>
          <a:lstStyle/>
          <a:p>
            <a:endParaRPr lang="ro-RO"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2685998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4" name="Footer Placeholder 3"/>
          <p:cNvSpPr>
            <a:spLocks noGrp="1"/>
          </p:cNvSpPr>
          <p:nvPr>
            <p:ph type="ftr" sz="quarter" idx="11"/>
          </p:nvPr>
        </p:nvSpPr>
        <p:spPr/>
        <p:txBody>
          <a:bodyPr/>
          <a:lstStyle/>
          <a:p>
            <a:endParaRPr lang="ro-RO"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3380391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3" name="Footer Placeholder 2"/>
          <p:cNvSpPr>
            <a:spLocks noGrp="1"/>
          </p:cNvSpPr>
          <p:nvPr>
            <p:ph type="ftr" sz="quarter" idx="11"/>
          </p:nvPr>
        </p:nvSpPr>
        <p:spPr/>
        <p:txBody>
          <a:bodyPr/>
          <a:lstStyle/>
          <a:p>
            <a:endParaRPr lang="ro-RO"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2599828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2516550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B0070-6D11-4362-937B-6F544D6FD6FC}" type="datetimeFigureOut">
              <a:rPr lang="ro-RO" smtClean="0"/>
              <a:pPr/>
              <a:t>18.09.2018</a:t>
            </a:fld>
            <a:endParaRPr lang="ro-RO" dirty="0"/>
          </a:p>
        </p:txBody>
      </p:sp>
      <p:sp>
        <p:nvSpPr>
          <p:cNvPr id="6" name="Footer Placeholder 5"/>
          <p:cNvSpPr>
            <a:spLocks noGrp="1"/>
          </p:cNvSpPr>
          <p:nvPr>
            <p:ph type="ftr" sz="quarter" idx="11"/>
          </p:nvPr>
        </p:nvSpPr>
        <p:spPr/>
        <p:txBody>
          <a:bodyPr/>
          <a:lstStyle/>
          <a:p>
            <a:endParaRPr lang="ro-RO"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551227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A9B0070-6D11-4362-937B-6F544D6FD6FC}" type="datetimeFigureOut">
              <a:rPr lang="ro-RO" smtClean="0"/>
              <a:pPr/>
              <a:t>18.09.2018</a:t>
            </a:fld>
            <a:endParaRPr lang="ro-RO"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o-RO"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465B2E4-5D02-4446-B474-2C2D06EDA931}" type="slidenum">
              <a:rPr lang="ro-RO" smtClean="0"/>
              <a:pPr/>
              <a:t>‹#›</a:t>
            </a:fld>
            <a:endParaRPr lang="ro-RO" dirty="0"/>
          </a:p>
        </p:txBody>
      </p:sp>
    </p:spTree>
    <p:extLst>
      <p:ext uri="{BB962C8B-B14F-4D97-AF65-F5344CB8AC3E}">
        <p14:creationId xmlns:p14="http://schemas.microsoft.com/office/powerpoint/2010/main" val="240584208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edu.ro/" TargetMode="External"/><Relationship Id="rId2" Type="http://schemas.openxmlformats.org/officeDocument/2006/relationships/hyperlink" Target="https://www.manuale.edu.ro/"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subiecte2019.edu.ro/"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hyperlink" Target="http://programe.ise.ro/actuale.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6699" y="1574075"/>
            <a:ext cx="8915399" cy="2262781"/>
          </a:xfrm>
        </p:spPr>
        <p:txBody>
          <a:bodyPr>
            <a:normAutofit fontScale="90000"/>
          </a:bodyPr>
          <a:lstStyle/>
          <a:p>
            <a:pPr algn="ctr"/>
            <a:r>
              <a:rPr lang="ro-RO" b="1" dirty="0" smtClean="0">
                <a:solidFill>
                  <a:schemeClr val="accent1"/>
                </a:solidFill>
                <a:latin typeface="Calisto MT" panose="02040603050505030304" pitchFamily="18" charset="0"/>
              </a:rPr>
              <a:t>CONSFĂTUIRI JUDEȚENE LIMBI </a:t>
            </a:r>
            <a:r>
              <a:rPr lang="ro-RO" b="1" dirty="0">
                <a:solidFill>
                  <a:schemeClr val="accent1"/>
                </a:solidFill>
                <a:latin typeface="Calisto MT" panose="02040603050505030304" pitchFamily="18" charset="0"/>
              </a:rPr>
              <a:t>MODERNE</a:t>
            </a:r>
          </a:p>
        </p:txBody>
      </p:sp>
      <p:sp>
        <p:nvSpPr>
          <p:cNvPr id="3" name="Subtitle 2"/>
          <p:cNvSpPr>
            <a:spLocks noGrp="1"/>
          </p:cNvSpPr>
          <p:nvPr>
            <p:ph type="subTitle" idx="1"/>
          </p:nvPr>
        </p:nvSpPr>
        <p:spPr/>
        <p:txBody>
          <a:bodyPr/>
          <a:lstStyle/>
          <a:p>
            <a:endParaRPr lang="ro-RO" dirty="0"/>
          </a:p>
          <a:p>
            <a:pPr algn="ctr"/>
            <a:r>
              <a:rPr lang="ro-RO" b="1" dirty="0" smtClean="0">
                <a:latin typeface="Calisto MT" panose="02040603050505030304" pitchFamily="18" charset="0"/>
              </a:rPr>
              <a:t>18</a:t>
            </a:r>
            <a:r>
              <a:rPr lang="en-US" b="1" dirty="0" smtClean="0">
                <a:latin typeface="Calisto MT" panose="02040603050505030304" pitchFamily="18" charset="0"/>
              </a:rPr>
              <a:t> </a:t>
            </a:r>
            <a:r>
              <a:rPr lang="ro-RO" b="1" dirty="0" smtClean="0">
                <a:latin typeface="Calisto MT" panose="02040603050505030304" pitchFamily="18" charset="0"/>
              </a:rPr>
              <a:t> </a:t>
            </a:r>
            <a:r>
              <a:rPr lang="ro-RO" b="1" dirty="0">
                <a:latin typeface="Calisto MT" panose="02040603050505030304" pitchFamily="18" charset="0"/>
              </a:rPr>
              <a:t>SEPTEMBRIE </a:t>
            </a:r>
            <a:r>
              <a:rPr lang="ro-RO" b="1" dirty="0" smtClean="0">
                <a:latin typeface="Calisto MT" panose="02040603050505030304" pitchFamily="18" charset="0"/>
              </a:rPr>
              <a:t>2018</a:t>
            </a:r>
            <a:endParaRPr lang="ro-RO" b="1" dirty="0">
              <a:latin typeface="Calisto MT" panose="02040603050505030304" pitchFamily="18" charset="0"/>
            </a:endParaRPr>
          </a:p>
        </p:txBody>
      </p:sp>
    </p:spTree>
    <p:extLst>
      <p:ext uri="{BB962C8B-B14F-4D97-AF65-F5344CB8AC3E}">
        <p14:creationId xmlns:p14="http://schemas.microsoft.com/office/powerpoint/2010/main" val="2156621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90058" y="831273"/>
            <a:ext cx="9378928" cy="4785756"/>
          </a:xfrm>
        </p:spPr>
        <p:txBody>
          <a:bodyPr>
            <a:normAutofit/>
          </a:bodyPr>
          <a:lstStyle/>
          <a:p>
            <a:pPr algn="just">
              <a:buFont typeface="Wingdings" pitchFamily="2" charset="2"/>
              <a:buChar char="v"/>
              <a:defRPr/>
            </a:pPr>
            <a:r>
              <a:rPr lang="en-US" b="1" dirty="0">
                <a:latin typeface="Calisto MT" pitchFamily="18" charset="0"/>
              </a:rPr>
              <a:t>OMEN nr. 3027/08.01.2018 </a:t>
            </a:r>
            <a:r>
              <a:rPr lang="en-US" dirty="0" err="1">
                <a:latin typeface="Calisto MT" pitchFamily="18" charset="0"/>
              </a:rPr>
              <a:t>pentru</a:t>
            </a:r>
            <a:r>
              <a:rPr lang="en-US" dirty="0">
                <a:latin typeface="Calisto MT" pitchFamily="18" charset="0"/>
              </a:rPr>
              <a:t> </a:t>
            </a:r>
            <a:r>
              <a:rPr lang="en-US" dirty="0" err="1">
                <a:latin typeface="Calisto MT" pitchFamily="18" charset="0"/>
              </a:rPr>
              <a:t>modificarea</a:t>
            </a:r>
            <a:r>
              <a:rPr lang="en-US" dirty="0">
                <a:latin typeface="Calisto MT" pitchFamily="18" charset="0"/>
              </a:rPr>
              <a:t> </a:t>
            </a:r>
            <a:r>
              <a:rPr lang="ro-RO" dirty="0">
                <a:latin typeface="Calisto MT" pitchFamily="18" charset="0"/>
              </a:rPr>
              <a:t>și</a:t>
            </a:r>
            <a:r>
              <a:rPr lang="en-US" dirty="0">
                <a:latin typeface="Calisto MT" pitchFamily="18" charset="0"/>
              </a:rPr>
              <a:t> </a:t>
            </a:r>
            <a:r>
              <a:rPr lang="en-US" dirty="0" err="1">
                <a:latin typeface="Calisto MT" pitchFamily="18" charset="0"/>
              </a:rPr>
              <a:t>completarea</a:t>
            </a:r>
            <a:r>
              <a:rPr lang="en-US" dirty="0">
                <a:latin typeface="Calisto MT" pitchFamily="18" charset="0"/>
              </a:rPr>
              <a:t> A</a:t>
            </a:r>
            <a:r>
              <a:rPr lang="ro-RO" dirty="0" err="1">
                <a:latin typeface="Calisto MT" pitchFamily="18" charset="0"/>
              </a:rPr>
              <a:t>nexei</a:t>
            </a:r>
            <a:r>
              <a:rPr lang="ro-RO" dirty="0">
                <a:latin typeface="Calisto MT" pitchFamily="18" charset="0"/>
              </a:rPr>
              <a:t> - Regulament-cadru de organizare și funcționare a unităților de învățământ preuniversitar la Ordinul ministrului educației naționale și cercetării științifice nr. 5079/2016 privind aprobarea </a:t>
            </a:r>
            <a:r>
              <a:rPr lang="ro-RO" dirty="0" smtClean="0">
                <a:latin typeface="Calisto MT" pitchFamily="18" charset="0"/>
              </a:rPr>
              <a:t>Regulamentu</a:t>
            </a:r>
            <a:r>
              <a:rPr lang="en-US" dirty="0" err="1" smtClean="0">
                <a:latin typeface="Calisto MT" pitchFamily="18" charset="0"/>
              </a:rPr>
              <a:t>lu</a:t>
            </a:r>
            <a:r>
              <a:rPr lang="ro-RO" dirty="0" smtClean="0">
                <a:latin typeface="Calisto MT" pitchFamily="18" charset="0"/>
              </a:rPr>
              <a:t>i-cadru </a:t>
            </a:r>
            <a:r>
              <a:rPr lang="ro-RO" dirty="0">
                <a:latin typeface="Calisto MT" pitchFamily="18" charset="0"/>
              </a:rPr>
              <a:t>de organizare și funcționare a unităților de învățământ </a:t>
            </a:r>
            <a:r>
              <a:rPr lang="ro-RO" dirty="0" smtClean="0">
                <a:latin typeface="Calisto MT" pitchFamily="18" charset="0"/>
              </a:rPr>
              <a:t>preuniversitar</a:t>
            </a:r>
            <a:r>
              <a:rPr lang="en-US" dirty="0" smtClean="0">
                <a:latin typeface="Calisto MT" pitchFamily="18" charset="0"/>
              </a:rPr>
              <a:t> (</a:t>
            </a:r>
            <a:r>
              <a:rPr lang="ro-RO" dirty="0" smtClean="0">
                <a:latin typeface="Calisto MT" panose="02040603050505030304" pitchFamily="18" charset="0"/>
                <a:ea typeface="Tahoma" panose="020B0604030504040204" pitchFamily="34" charset="0"/>
                <a:cs typeface="Tahoma" panose="020B0604030504040204" pitchFamily="34" charset="0"/>
              </a:rPr>
              <a:t>modificarea și completarea</a:t>
            </a:r>
            <a:r>
              <a:rPr lang="en-US" dirty="0" smtClean="0">
                <a:latin typeface="Calisto MT" panose="02040603050505030304" pitchFamily="18" charset="0"/>
                <a:ea typeface="Tahoma" panose="020B0604030504040204" pitchFamily="34" charset="0"/>
                <a:cs typeface="Tahoma" panose="020B0604030504040204" pitchFamily="34" charset="0"/>
              </a:rPr>
              <a:t> </a:t>
            </a:r>
            <a:r>
              <a:rPr lang="ro-RO" b="1" dirty="0" smtClean="0">
                <a:latin typeface="Calisto MT" panose="02040603050505030304" pitchFamily="18" charset="0"/>
                <a:ea typeface="Tahoma" panose="020B0604030504040204" pitchFamily="34" charset="0"/>
                <a:cs typeface="Tahoma" panose="020B0604030504040204" pitchFamily="34" charset="0"/>
              </a:rPr>
              <a:t>art. 66 </a:t>
            </a:r>
            <a:r>
              <a:rPr lang="ro-RO" dirty="0" smtClean="0">
                <a:latin typeface="Calisto MT" panose="02040603050505030304" pitchFamily="18" charset="0"/>
                <a:ea typeface="Tahoma" panose="020B0604030504040204" pitchFamily="34" charset="0"/>
                <a:cs typeface="Tahoma" panose="020B0604030504040204" pitchFamily="34" charset="0"/>
              </a:rPr>
              <a:t>– privind atribuțiile catedrelor/comisiilor metodice în elaborarea ofertei CDȘ și selectarea auxiliarelor didactice și a mijloacelor de învățământ</a:t>
            </a:r>
            <a:r>
              <a:rPr lang="en-US" dirty="0" smtClean="0">
                <a:latin typeface="Calisto MT" panose="02040603050505030304" pitchFamily="18" charset="0"/>
                <a:ea typeface="Tahoma" panose="020B0604030504040204" pitchFamily="34" charset="0"/>
                <a:cs typeface="Tahoma" panose="020B0604030504040204" pitchFamily="34" charset="0"/>
              </a:rPr>
              <a:t> )</a:t>
            </a:r>
            <a:endParaRPr lang="ro-RO" i="1" dirty="0" smtClean="0">
              <a:latin typeface="Calisto MT" panose="02040603050505030304" pitchFamily="18" charset="0"/>
            </a:endParaRPr>
          </a:p>
          <a:p>
            <a:pPr algn="just">
              <a:buNone/>
            </a:pPr>
            <a:endParaRPr lang="ro-RO" dirty="0">
              <a:latin typeface="Calisto MT" pitchFamily="18" charset="0"/>
            </a:endParaRPr>
          </a:p>
          <a:p>
            <a:pPr algn="just">
              <a:buFont typeface="Wingdings" pitchFamily="2" charset="2"/>
              <a:buChar char="v"/>
            </a:pPr>
            <a:endParaRPr lang="ro-RO" dirty="0">
              <a:latin typeface="Calisto MT" pitchFamily="18" charset="0"/>
            </a:endParaRPr>
          </a:p>
          <a:p>
            <a:pPr algn="just">
              <a:buFont typeface="Wingdings" pitchFamily="2" charset="2"/>
              <a:buChar char="v"/>
            </a:pPr>
            <a:r>
              <a:rPr lang="ro-RO" b="1" dirty="0">
                <a:latin typeface="Calisto MT" pitchFamily="18" charset="0"/>
              </a:rPr>
              <a:t>Regulamentul – cadru de organizare şi funcționare a claselor cu  predare a unei limbi moderne în regim intensiv sau bilingv în unitățile de învățământ preuniversitar</a:t>
            </a:r>
            <a:r>
              <a:rPr lang="en-US" b="1" dirty="0">
                <a:latin typeface="Calisto MT" panose="02040603050505030304" pitchFamily="18" charset="0"/>
              </a:rPr>
              <a:t> – a</a:t>
            </a:r>
            <a:r>
              <a:rPr lang="ro-RO" b="1" dirty="0">
                <a:latin typeface="Calisto MT" pitchFamily="18" charset="0"/>
              </a:rPr>
              <a:t>p</a:t>
            </a:r>
            <a:r>
              <a:rPr lang="en-US" b="1" dirty="0" err="1">
                <a:latin typeface="Calisto MT" panose="02040603050505030304" pitchFamily="18" charset="0"/>
              </a:rPr>
              <a:t>robat</a:t>
            </a:r>
            <a:r>
              <a:rPr lang="en-US" b="1" dirty="0">
                <a:latin typeface="Calisto MT" panose="02040603050505030304" pitchFamily="18" charset="0"/>
              </a:rPr>
              <a:t> </a:t>
            </a:r>
            <a:r>
              <a:rPr lang="en-US" b="1" dirty="0" err="1">
                <a:latin typeface="Calisto MT" panose="02040603050505030304" pitchFamily="18" charset="0"/>
              </a:rPr>
              <a:t>pri</a:t>
            </a:r>
            <a:r>
              <a:rPr lang="ro-RO" b="1" dirty="0">
                <a:latin typeface="Calisto MT" pitchFamily="18" charset="0"/>
              </a:rPr>
              <a:t>n</a:t>
            </a:r>
            <a:r>
              <a:rPr lang="en-US" b="1" dirty="0">
                <a:latin typeface="Calisto MT" panose="02040603050505030304" pitchFamily="18" charset="0"/>
              </a:rPr>
              <a:t> </a:t>
            </a:r>
            <a:r>
              <a:rPr lang="ro-RO" b="1" dirty="0">
                <a:latin typeface="Calisto MT" pitchFamily="18" charset="0"/>
              </a:rPr>
              <a:t>OM</a:t>
            </a:r>
            <a:r>
              <a:rPr lang="en-US" b="1" dirty="0">
                <a:latin typeface="Calisto MT" pitchFamily="18" charset="0"/>
              </a:rPr>
              <a:t>EN nr. 4797/2017;</a:t>
            </a:r>
            <a:endParaRPr lang="ro-RO" b="1" dirty="0">
              <a:latin typeface="Calisto MT" panose="02040603050505030304" pitchFamily="18" charset="0"/>
            </a:endParaRPr>
          </a:p>
          <a:p>
            <a:pPr algn="just">
              <a:buFont typeface="Wingdings" pitchFamily="2" charset="2"/>
              <a:buChar char="v"/>
            </a:pPr>
            <a:endParaRPr lang="ro-RO" dirty="0">
              <a:latin typeface="Calisto MT" panose="02040603050505030304" pitchFamily="18" charset="0"/>
            </a:endParaRPr>
          </a:p>
          <a:p>
            <a:pPr algn="just"/>
            <a:endParaRPr lang="ro-RO" dirty="0">
              <a:latin typeface="Calisto MT" panose="02040603050505030304" pitchFamily="18" charset="0"/>
            </a:endParaRPr>
          </a:p>
        </p:txBody>
      </p:sp>
    </p:spTree>
    <p:extLst>
      <p:ext uri="{BB962C8B-B14F-4D97-AF65-F5344CB8AC3E}">
        <p14:creationId xmlns:p14="http://schemas.microsoft.com/office/powerpoint/2010/main" val="39555864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8137" y="449938"/>
            <a:ext cx="8865915" cy="899891"/>
          </a:xfrm>
        </p:spPr>
        <p:txBody>
          <a:bodyPr>
            <a:normAutofit fontScale="90000"/>
          </a:bodyPr>
          <a:lstStyle/>
          <a:p>
            <a:pPr algn="ctr"/>
            <a:r>
              <a:rPr lang="ro-RO" altLang="en-US" dirty="0">
                <a:solidFill>
                  <a:srgbClr val="0070C0"/>
                </a:solidFill>
                <a:latin typeface="Times New Roman" panose="02020603050405020304" pitchFamily="18" charset="0"/>
                <a:cs typeface="Times New Roman" panose="02020603050405020304" pitchFamily="18" charset="0"/>
              </a:rPr>
              <a:t>           </a:t>
            </a:r>
            <a:r>
              <a:rPr lang="ro-RO" altLang="en-US" b="1" dirty="0">
                <a:solidFill>
                  <a:schemeClr val="accent1"/>
                </a:solidFill>
                <a:latin typeface="Calisto MT" panose="02040603050505030304" pitchFamily="18" charset="0"/>
                <a:cs typeface="Times New Roman" panose="02020603050405020304" pitchFamily="18" charset="0"/>
              </a:rPr>
              <a:t>O</a:t>
            </a:r>
            <a:r>
              <a:rPr lang="it-IT" altLang="en-US" b="1" dirty="0">
                <a:solidFill>
                  <a:schemeClr val="accent1"/>
                </a:solidFill>
                <a:latin typeface="Calisto MT" panose="02040603050505030304" pitchFamily="18" charset="0"/>
                <a:cs typeface="Times New Roman" panose="02020603050405020304" pitchFamily="18" charset="0"/>
              </a:rPr>
              <a:t>FERTA NAŢIONALĂ PENTRU MANUALE</a:t>
            </a:r>
            <a:r>
              <a:rPr lang="ro-RO" altLang="en-US" b="1" dirty="0">
                <a:solidFill>
                  <a:schemeClr val="accent1"/>
                </a:solidFill>
                <a:latin typeface="Calisto MT" panose="02040603050505030304" pitchFamily="18" charset="0"/>
                <a:cs typeface="Times New Roman" panose="02020603050405020304" pitchFamily="18" charset="0"/>
              </a:rPr>
              <a:t> </a:t>
            </a:r>
            <a:r>
              <a:rPr lang="it-IT" altLang="en-US" b="1" dirty="0">
                <a:solidFill>
                  <a:schemeClr val="accent1"/>
                </a:solidFill>
                <a:latin typeface="Calisto MT" panose="02040603050505030304" pitchFamily="18" charset="0"/>
                <a:cs typeface="Times New Roman" panose="02020603050405020304" pitchFamily="18" charset="0"/>
              </a:rPr>
              <a:t>ȘCOLARE</a:t>
            </a:r>
            <a:r>
              <a:rPr lang="en-US" altLang="en-US" dirty="0">
                <a:solidFill>
                  <a:srgbClr val="0070C0"/>
                </a:solidFill>
                <a:latin typeface="Times New Roman" panose="02020603050405020304" pitchFamily="18" charset="0"/>
                <a:cs typeface="Times New Roman" panose="02020603050405020304" pitchFamily="18" charset="0"/>
              </a:rPr>
              <a:t/>
            </a:r>
            <a:br>
              <a:rPr lang="en-US" altLang="en-US" dirty="0">
                <a:solidFill>
                  <a:srgbClr val="0070C0"/>
                </a:solidFill>
                <a:latin typeface="Times New Roman" panose="02020603050405020304" pitchFamily="18" charset="0"/>
                <a:cs typeface="Times New Roman" panose="02020603050405020304" pitchFamily="18" charset="0"/>
              </a:rPr>
            </a:br>
            <a:endParaRPr lang="ro-RO" dirty="0"/>
          </a:p>
        </p:txBody>
      </p:sp>
      <p:sp>
        <p:nvSpPr>
          <p:cNvPr id="3" name="Content Placeholder 2"/>
          <p:cNvSpPr>
            <a:spLocks noGrp="1"/>
          </p:cNvSpPr>
          <p:nvPr>
            <p:ph idx="1"/>
          </p:nvPr>
        </p:nvSpPr>
        <p:spPr/>
        <p:txBody>
          <a:bodyPr/>
          <a:lstStyle/>
          <a:p>
            <a:pPr algn="just">
              <a:buSzPct val="70000"/>
              <a:defRPr/>
            </a:pPr>
            <a:endParaRPr lang="ro-RO" b="1" dirty="0">
              <a:solidFill>
                <a:schemeClr val="tx1"/>
              </a:solidFill>
              <a:latin typeface="Calisto MT" panose="02040603050505030304" pitchFamily="18" charset="0"/>
              <a:cs typeface="Tahoma" pitchFamily="34" charset="0"/>
            </a:endParaRPr>
          </a:p>
          <a:p>
            <a:pPr algn="just">
              <a:buSzPct val="70000"/>
              <a:defRPr/>
            </a:pPr>
            <a:endParaRPr lang="ro-RO" b="1">
              <a:solidFill>
                <a:schemeClr val="tx1"/>
              </a:solidFill>
              <a:latin typeface="Calisto MT" panose="02040603050505030304" pitchFamily="18" charset="0"/>
              <a:cs typeface="Tahoma" pitchFamily="34" charset="0"/>
            </a:endParaRPr>
          </a:p>
          <a:p>
            <a:pPr algn="just">
              <a:buSzPct val="70000"/>
              <a:defRPr/>
            </a:pPr>
            <a:r>
              <a:rPr lang="ro-RO" b="1">
                <a:solidFill>
                  <a:schemeClr val="tx1"/>
                </a:solidFill>
                <a:latin typeface="Calisto MT" panose="02040603050505030304" pitchFamily="18" charset="0"/>
                <a:cs typeface="Tahoma" pitchFamily="34" charset="0"/>
              </a:rPr>
              <a:t>Manuale </a:t>
            </a:r>
            <a:r>
              <a:rPr lang="ro-RO" b="1" dirty="0">
                <a:solidFill>
                  <a:schemeClr val="tx1"/>
                </a:solidFill>
                <a:latin typeface="Calisto MT" panose="02040603050505030304" pitchFamily="18" charset="0"/>
                <a:cs typeface="Tahoma" pitchFamily="34" charset="0"/>
              </a:rPr>
              <a:t>școlare digitale </a:t>
            </a:r>
            <a:r>
              <a:rPr lang="ro-RO" dirty="0">
                <a:solidFill>
                  <a:schemeClr val="tx1"/>
                </a:solidFill>
                <a:latin typeface="Calisto MT" panose="02040603050505030304" pitchFamily="18" charset="0"/>
                <a:cs typeface="Tahoma" pitchFamily="34" charset="0"/>
              </a:rPr>
              <a:t>- </a:t>
            </a:r>
            <a:r>
              <a:rPr lang="ro-RO" i="1" dirty="0">
                <a:solidFill>
                  <a:schemeClr val="tx1"/>
                </a:solidFill>
                <a:latin typeface="Calisto MT" panose="02040603050505030304" pitchFamily="18" charset="0"/>
              </a:rPr>
              <a:t>Manuale școlare - </a:t>
            </a:r>
            <a:r>
              <a:rPr lang="ro-RO" i="1" dirty="0">
                <a:solidFill>
                  <a:schemeClr val="tx1"/>
                </a:solidFill>
                <a:latin typeface="Calisto MT" panose="02040603050505030304" pitchFamily="18" charset="0"/>
                <a:hlinkClick r:id="rId2"/>
              </a:rPr>
              <a:t>https://www.manuale.edu.</a:t>
            </a:r>
            <a:r>
              <a:rPr lang="ro-RO" i="1">
                <a:solidFill>
                  <a:schemeClr val="tx1"/>
                </a:solidFill>
                <a:latin typeface="Calisto MT" panose="02040603050505030304" pitchFamily="18" charset="0"/>
                <a:hlinkClick r:id="rId2"/>
              </a:rPr>
              <a:t>ro</a:t>
            </a:r>
            <a:r>
              <a:rPr lang="ro-RO">
                <a:solidFill>
                  <a:schemeClr val="tx1"/>
                </a:solidFill>
                <a:latin typeface="Calisto MT" panose="02040603050505030304" pitchFamily="18" charset="0"/>
                <a:hlinkClick r:id="rId2"/>
              </a:rPr>
              <a:t>/</a:t>
            </a:r>
            <a:endParaRPr lang="ro-RO" dirty="0">
              <a:solidFill>
                <a:schemeClr val="tx1"/>
              </a:solidFill>
              <a:latin typeface="Calisto MT" panose="02040603050505030304" pitchFamily="18" charset="0"/>
            </a:endParaRPr>
          </a:p>
          <a:p>
            <a:pPr>
              <a:buSzPct val="70000"/>
              <a:defRPr/>
            </a:pPr>
            <a:r>
              <a:rPr lang="ro-RO" b="1" dirty="0">
                <a:solidFill>
                  <a:schemeClr val="tx1"/>
                </a:solidFill>
                <a:latin typeface="Calisto MT" panose="02040603050505030304" pitchFamily="18" charset="0"/>
              </a:rPr>
              <a:t>Auxiliare didactice </a:t>
            </a:r>
            <a:r>
              <a:rPr lang="ro-RO" dirty="0">
                <a:solidFill>
                  <a:schemeClr val="tx1"/>
                </a:solidFill>
                <a:latin typeface="Calisto MT" panose="02040603050505030304" pitchFamily="18" charset="0"/>
              </a:rPr>
              <a:t>– OMEN nr. 3022/2018 privind aprobarea auxiliarelor didactice din învățământul preuniversitar (anexă)</a:t>
            </a:r>
          </a:p>
          <a:p>
            <a:pPr>
              <a:buSzPct val="70000"/>
              <a:defRPr/>
            </a:pPr>
            <a:r>
              <a:rPr lang="ro-RO" b="1" dirty="0">
                <a:solidFill>
                  <a:schemeClr val="tx1"/>
                </a:solidFill>
                <a:latin typeface="Calisto MT" panose="02040603050505030304" pitchFamily="18" charset="0"/>
              </a:rPr>
              <a:t>Mijloace de învățământ </a:t>
            </a:r>
            <a:r>
              <a:rPr lang="ro-RO" dirty="0">
                <a:solidFill>
                  <a:schemeClr val="tx1"/>
                </a:solidFill>
                <a:latin typeface="Calisto MT" panose="02040603050505030304" pitchFamily="18" charset="0"/>
              </a:rPr>
              <a:t>omologate în perioada mai-iulie 2018, în vederea utilizării lor în învățământul preuniversitar (</a:t>
            </a:r>
            <a:r>
              <a:rPr lang="ro-RO" dirty="0" err="1">
                <a:solidFill>
                  <a:schemeClr val="tx1"/>
                </a:solidFill>
                <a:latin typeface="Calisto MT" panose="02040603050505030304" pitchFamily="18" charset="0"/>
                <a:hlinkClick r:id="rId3"/>
              </a:rPr>
              <a:t>www.edu.ro</a:t>
            </a:r>
            <a:r>
              <a:rPr lang="ro-RO" dirty="0">
                <a:solidFill>
                  <a:schemeClr val="tx1"/>
                </a:solidFill>
                <a:latin typeface="Calisto MT" panose="02040603050505030304" pitchFamily="18" charset="0"/>
              </a:rPr>
              <a:t> )</a:t>
            </a:r>
          </a:p>
          <a:p>
            <a:pPr marL="0" indent="0">
              <a:buSzPct val="70000"/>
              <a:buNone/>
              <a:defRPr/>
            </a:pPr>
            <a:endParaRPr lang="ro-RO" dirty="0">
              <a:solidFill>
                <a:schemeClr val="tx1"/>
              </a:solidFill>
              <a:latin typeface="Calisto MT" panose="02040603050505030304" pitchFamily="18" charset="0"/>
            </a:endParaRPr>
          </a:p>
          <a:p>
            <a:pPr>
              <a:buSzPct val="70000"/>
              <a:defRPr/>
            </a:pPr>
            <a:endParaRPr lang="ro-RO" dirty="0">
              <a:solidFill>
                <a:schemeClr val="tx1"/>
              </a:solidFill>
              <a:latin typeface="Calisto MT" panose="02040603050505030304" pitchFamily="18" charset="0"/>
            </a:endParaRPr>
          </a:p>
          <a:p>
            <a:pPr>
              <a:buSzPct val="70000"/>
              <a:defRPr/>
            </a:pPr>
            <a:endParaRPr lang="ro-RO" dirty="0">
              <a:solidFill>
                <a:schemeClr val="tx1"/>
              </a:solidFill>
              <a:latin typeface="Calisto MT" panose="02040603050505030304" pitchFamily="18" charset="0"/>
            </a:endParaRPr>
          </a:p>
          <a:p>
            <a:pPr>
              <a:buSzPct val="70000"/>
              <a:defRPr/>
            </a:pPr>
            <a:endParaRPr lang="ro-RO" dirty="0">
              <a:solidFill>
                <a:srgbClr val="FF0000"/>
              </a:solidFill>
              <a:latin typeface="Calisto MT" panose="02040603050505030304" pitchFamily="18" charset="0"/>
              <a:cs typeface="Tahoma" pitchFamily="34" charset="0"/>
            </a:endParaRPr>
          </a:p>
          <a:p>
            <a:pPr marL="273050" indent="-273050">
              <a:buSzPct val="70000"/>
              <a:buNone/>
              <a:defRPr/>
            </a:pPr>
            <a:endParaRPr lang="ro-RO" dirty="0">
              <a:solidFill>
                <a:srgbClr val="FF0000"/>
              </a:solidFill>
              <a:latin typeface="Calisto MT" panose="02040603050505030304" pitchFamily="18" charset="0"/>
              <a:cs typeface="Tahoma" pitchFamily="34" charset="0"/>
            </a:endParaRPr>
          </a:p>
          <a:p>
            <a:pPr marL="273050" indent="-273050">
              <a:buSzPct val="70000"/>
              <a:buNone/>
              <a:defRPr/>
            </a:pPr>
            <a:endParaRPr lang="ro-RO" dirty="0">
              <a:solidFill>
                <a:srgbClr val="FF0000"/>
              </a:solidFill>
            </a:endParaRPr>
          </a:p>
        </p:txBody>
      </p:sp>
    </p:spTree>
    <p:extLst>
      <p:ext uri="{BB962C8B-B14F-4D97-AF65-F5344CB8AC3E}">
        <p14:creationId xmlns:p14="http://schemas.microsoft.com/office/powerpoint/2010/main" val="2820144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METODOLOGII </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ALE </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EXAMENE</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LOR</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 NA</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Ţ</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IONALE</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9</a:t>
            </a:r>
            <a:r>
              <a:rPr lang="en-US" altLang="ro-RO" dirty="0">
                <a:solidFill>
                  <a:srgbClr val="0070C0"/>
                </a:solidFill>
                <a:latin typeface="Tahoma" panose="020B0604030504040204" pitchFamily="34" charset="0"/>
                <a:ea typeface="Tahoma" panose="020B0604030504040204" pitchFamily="34" charset="0"/>
                <a:cs typeface="Tahoma" panose="020B0604030504040204" pitchFamily="34" charset="0"/>
              </a:rPr>
              <a:t/>
            </a:r>
            <a:br>
              <a:rPr lang="en-US" altLang="ro-RO" dirty="0">
                <a:solidFill>
                  <a:srgbClr val="0070C0"/>
                </a:solidFill>
                <a:latin typeface="Tahoma" panose="020B0604030504040204" pitchFamily="34" charset="0"/>
                <a:ea typeface="Tahoma" panose="020B0604030504040204" pitchFamily="34" charset="0"/>
                <a:cs typeface="Tahoma" panose="020B0604030504040204" pitchFamily="34" charset="0"/>
              </a:rPr>
            </a:br>
            <a:endParaRPr lang="ro-RO" dirty="0"/>
          </a:p>
        </p:txBody>
      </p:sp>
      <p:sp>
        <p:nvSpPr>
          <p:cNvPr id="3" name="Content Placeholder 2"/>
          <p:cNvSpPr>
            <a:spLocks noGrp="1"/>
          </p:cNvSpPr>
          <p:nvPr>
            <p:ph idx="1"/>
          </p:nvPr>
        </p:nvSpPr>
        <p:spPr/>
        <p:txBody>
          <a:bodyPr/>
          <a:lstStyle/>
          <a:p>
            <a:r>
              <a:rPr lang="ro-RO" dirty="0">
                <a:solidFill>
                  <a:srgbClr val="0070C0"/>
                </a:solidFill>
                <a:latin typeface="Calisto MT" panose="02040603050505030304" pitchFamily="18" charset="0"/>
              </a:rPr>
              <a:t>Bacalaureat bilingv francofon</a:t>
            </a:r>
          </a:p>
          <a:p>
            <a:pPr algn="just">
              <a:buFont typeface="Wingdings" panose="05000000000000000000" pitchFamily="2" charset="2"/>
              <a:buChar char="ü"/>
            </a:pPr>
            <a:r>
              <a:rPr lang="ro-RO" dirty="0">
                <a:latin typeface="Calisto MT" panose="02040603050505030304" pitchFamily="18" charset="0"/>
              </a:rPr>
              <a:t>Ordinul ministrului </a:t>
            </a:r>
            <a:r>
              <a:rPr lang="ro-RO" dirty="0" err="1">
                <a:latin typeface="Calisto MT" panose="02040603050505030304" pitchFamily="18" charset="0"/>
              </a:rPr>
              <a:t>educaţiei</a:t>
            </a:r>
            <a:r>
              <a:rPr lang="ro-RO" dirty="0">
                <a:latin typeface="Calisto MT" panose="02040603050505030304" pitchFamily="18" charset="0"/>
              </a:rPr>
              <a:t>, cercetării, tineretului şi sportului nr. 5720/10.09.2012 privind organizarea şi </a:t>
            </a:r>
            <a:r>
              <a:rPr lang="ro-RO" dirty="0" err="1">
                <a:latin typeface="Calisto MT" panose="02040603050505030304" pitchFamily="18" charset="0"/>
              </a:rPr>
              <a:t>desfăşurarea</a:t>
            </a:r>
            <a:r>
              <a:rPr lang="ro-RO" dirty="0">
                <a:latin typeface="Calisto MT" panose="02040603050505030304" pitchFamily="18" charset="0"/>
              </a:rPr>
              <a:t> probelor specifice </a:t>
            </a:r>
            <a:r>
              <a:rPr lang="ro-RO" dirty="0" err="1">
                <a:latin typeface="Calisto MT" panose="02040603050505030304" pitchFamily="18" charset="0"/>
              </a:rPr>
              <a:t>susţinute</a:t>
            </a:r>
            <a:r>
              <a:rPr lang="ro-RO" dirty="0">
                <a:latin typeface="Calisto MT" panose="02040603050505030304" pitchFamily="18" charset="0"/>
              </a:rPr>
              <a:t> de elevii </a:t>
            </a:r>
            <a:r>
              <a:rPr lang="ro-RO" dirty="0" err="1">
                <a:latin typeface="Calisto MT" panose="02040603050505030304" pitchFamily="18" charset="0"/>
              </a:rPr>
              <a:t>secţiilor</a:t>
            </a:r>
            <a:r>
              <a:rPr lang="ro-RO" dirty="0">
                <a:latin typeface="Calisto MT" panose="02040603050505030304" pitchFamily="18" charset="0"/>
              </a:rPr>
              <a:t> bilingve francofone în vederea </a:t>
            </a:r>
            <a:r>
              <a:rPr lang="ro-RO" dirty="0" err="1">
                <a:latin typeface="Calisto MT" panose="02040603050505030304" pitchFamily="18" charset="0"/>
              </a:rPr>
              <a:t>obţinerii</a:t>
            </a:r>
            <a:r>
              <a:rPr lang="ro-RO" dirty="0">
                <a:latin typeface="Calisto MT" panose="02040603050505030304" pitchFamily="18" charset="0"/>
              </a:rPr>
              <a:t> </a:t>
            </a:r>
            <a:r>
              <a:rPr lang="ro-RO" dirty="0" err="1">
                <a:latin typeface="Calisto MT" panose="02040603050505030304" pitchFamily="18" charset="0"/>
              </a:rPr>
              <a:t>menţiunii</a:t>
            </a:r>
            <a:r>
              <a:rPr lang="ro-RO" dirty="0">
                <a:latin typeface="Calisto MT" panose="02040603050505030304" pitchFamily="18" charset="0"/>
              </a:rPr>
              <a:t> speciale „</a:t>
            </a:r>
            <a:r>
              <a:rPr lang="ro-RO" dirty="0" err="1">
                <a:latin typeface="Calisto MT" panose="02040603050505030304" pitchFamily="18" charset="0"/>
              </a:rPr>
              <a:t>secţie</a:t>
            </a:r>
            <a:r>
              <a:rPr lang="ro-RO" dirty="0">
                <a:latin typeface="Calisto MT" panose="02040603050505030304" pitchFamily="18" charset="0"/>
              </a:rPr>
              <a:t> bilingvă francofonă” pe diploma de bacalaureat.</a:t>
            </a:r>
          </a:p>
          <a:p>
            <a:pPr algn="just">
              <a:buFont typeface="Wingdings" panose="05000000000000000000" pitchFamily="2" charset="2"/>
              <a:buChar char="ü"/>
            </a:pPr>
            <a:r>
              <a:rPr lang="ro-RO" dirty="0">
                <a:latin typeface="Calisto MT" panose="02040603050505030304" pitchFamily="18" charset="0"/>
              </a:rPr>
              <a:t> Ordinul ministrului </a:t>
            </a:r>
            <a:r>
              <a:rPr lang="ro-RO" dirty="0" err="1">
                <a:latin typeface="Calisto MT" panose="02040603050505030304" pitchFamily="18" charset="0"/>
              </a:rPr>
              <a:t>educaţiei</a:t>
            </a:r>
            <a:r>
              <a:rPr lang="ro-RO" dirty="0">
                <a:latin typeface="Calisto MT" panose="02040603050505030304" pitchFamily="18" charset="0"/>
              </a:rPr>
              <a:t> </a:t>
            </a:r>
            <a:r>
              <a:rPr lang="ro-RO" dirty="0" err="1">
                <a:latin typeface="Calisto MT" panose="02040603050505030304" pitchFamily="18" charset="0"/>
              </a:rPr>
              <a:t>naţionale</a:t>
            </a:r>
            <a:r>
              <a:rPr lang="ro-RO" dirty="0">
                <a:latin typeface="Calisto MT" panose="02040603050505030304" pitchFamily="18" charset="0"/>
              </a:rPr>
              <a:t> nr. 4872/23.08.2013 privind modificarea Ordinului ministrului </a:t>
            </a:r>
            <a:r>
              <a:rPr lang="ro-RO" dirty="0" err="1">
                <a:latin typeface="Calisto MT" panose="02040603050505030304" pitchFamily="18" charset="0"/>
              </a:rPr>
              <a:t>educaţiei</a:t>
            </a:r>
            <a:r>
              <a:rPr lang="ro-RO" dirty="0">
                <a:latin typeface="Calisto MT" panose="02040603050505030304" pitchFamily="18" charset="0"/>
              </a:rPr>
              <a:t>, cercetării, tineretului şi sportului nr. 5720/2012 privind organizarea şi </a:t>
            </a:r>
            <a:r>
              <a:rPr lang="ro-RO" dirty="0" err="1">
                <a:latin typeface="Calisto MT" panose="02040603050505030304" pitchFamily="18" charset="0"/>
              </a:rPr>
              <a:t>desfăşurarea</a:t>
            </a:r>
            <a:r>
              <a:rPr lang="ro-RO" dirty="0">
                <a:latin typeface="Calisto MT" panose="02040603050505030304" pitchFamily="18" charset="0"/>
              </a:rPr>
              <a:t> probelor specifice  </a:t>
            </a:r>
            <a:r>
              <a:rPr lang="ro-RO" dirty="0" err="1">
                <a:latin typeface="Calisto MT" panose="02040603050505030304" pitchFamily="18" charset="0"/>
              </a:rPr>
              <a:t>susţinute</a:t>
            </a:r>
            <a:r>
              <a:rPr lang="ro-RO" dirty="0">
                <a:latin typeface="Calisto MT" panose="02040603050505030304" pitchFamily="18" charset="0"/>
              </a:rPr>
              <a:t> de elevii </a:t>
            </a:r>
            <a:r>
              <a:rPr lang="ro-RO" dirty="0" err="1">
                <a:latin typeface="Calisto MT" panose="02040603050505030304" pitchFamily="18" charset="0"/>
              </a:rPr>
              <a:t>secţiilor</a:t>
            </a:r>
            <a:r>
              <a:rPr lang="ro-RO" dirty="0">
                <a:latin typeface="Calisto MT" panose="02040603050505030304" pitchFamily="18" charset="0"/>
              </a:rPr>
              <a:t> bilingve francofone în vederea </a:t>
            </a:r>
            <a:r>
              <a:rPr lang="ro-RO" dirty="0" err="1">
                <a:latin typeface="Calisto MT" panose="02040603050505030304" pitchFamily="18" charset="0"/>
              </a:rPr>
              <a:t>obţinerii</a:t>
            </a:r>
            <a:r>
              <a:rPr lang="ro-RO" dirty="0">
                <a:latin typeface="Calisto MT" panose="02040603050505030304" pitchFamily="18" charset="0"/>
              </a:rPr>
              <a:t> </a:t>
            </a:r>
            <a:r>
              <a:rPr lang="ro-RO" dirty="0" err="1">
                <a:latin typeface="Calisto MT" panose="02040603050505030304" pitchFamily="18" charset="0"/>
              </a:rPr>
              <a:t>menţiunii</a:t>
            </a:r>
            <a:r>
              <a:rPr lang="ro-RO" dirty="0">
                <a:latin typeface="Calisto MT" panose="02040603050505030304" pitchFamily="18" charset="0"/>
              </a:rPr>
              <a:t> speciale „</a:t>
            </a:r>
            <a:r>
              <a:rPr lang="ro-RO" dirty="0" err="1">
                <a:latin typeface="Calisto MT" panose="02040603050505030304" pitchFamily="18" charset="0"/>
              </a:rPr>
              <a:t>secţie</a:t>
            </a:r>
            <a:r>
              <a:rPr lang="ro-RO" dirty="0">
                <a:latin typeface="Calisto MT" panose="02040603050505030304" pitchFamily="18" charset="0"/>
              </a:rPr>
              <a:t> bilingvă francofonă” pe diploma de bacalaureat.</a:t>
            </a:r>
          </a:p>
          <a:p>
            <a:endParaRPr lang="ro-RO" dirty="0"/>
          </a:p>
        </p:txBody>
      </p:sp>
    </p:spTree>
    <p:extLst>
      <p:ext uri="{BB962C8B-B14F-4D97-AF65-F5344CB8AC3E}">
        <p14:creationId xmlns:p14="http://schemas.microsoft.com/office/powerpoint/2010/main" val="38807972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METODOLOGII </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ALE </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EXAMENE</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LOR</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 NA</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Ţ</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IONALE</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9</a:t>
            </a:r>
            <a:r>
              <a:rPr lang="en-US" altLang="ro-RO" dirty="0">
                <a:solidFill>
                  <a:srgbClr val="0070C0"/>
                </a:solidFill>
                <a:latin typeface="Tahoma" panose="020B0604030504040204" pitchFamily="34" charset="0"/>
                <a:ea typeface="Tahoma" panose="020B0604030504040204" pitchFamily="34" charset="0"/>
                <a:cs typeface="Tahoma" panose="020B0604030504040204" pitchFamily="34" charset="0"/>
              </a:rPr>
              <a:t/>
            </a:r>
            <a:br>
              <a:rPr lang="en-US" altLang="ro-RO" dirty="0">
                <a:solidFill>
                  <a:srgbClr val="0070C0"/>
                </a:solidFill>
                <a:latin typeface="Tahoma" panose="020B0604030504040204" pitchFamily="34" charset="0"/>
                <a:ea typeface="Tahoma" panose="020B0604030504040204" pitchFamily="34" charset="0"/>
                <a:cs typeface="Tahoma" panose="020B0604030504040204" pitchFamily="34" charset="0"/>
              </a:rPr>
            </a:br>
            <a:endParaRPr lang="ro-RO" dirty="0"/>
          </a:p>
        </p:txBody>
      </p:sp>
      <p:sp>
        <p:nvSpPr>
          <p:cNvPr id="3" name="Content Placeholder 2"/>
          <p:cNvSpPr>
            <a:spLocks noGrp="1"/>
          </p:cNvSpPr>
          <p:nvPr>
            <p:ph idx="1"/>
          </p:nvPr>
        </p:nvSpPr>
        <p:spPr>
          <a:xfrm>
            <a:off x="2185060" y="2133600"/>
            <a:ext cx="9319552" cy="3777622"/>
          </a:xfrm>
        </p:spPr>
        <p:txBody>
          <a:bodyPr/>
          <a:lstStyle/>
          <a:p>
            <a:r>
              <a:rPr lang="ro-RO" dirty="0">
                <a:solidFill>
                  <a:srgbClr val="0070C0"/>
                </a:solidFill>
                <a:latin typeface="Calisto MT" panose="02040603050505030304" pitchFamily="18" charset="0"/>
              </a:rPr>
              <a:t>Bacalaureat bilingv spaniol</a:t>
            </a:r>
          </a:p>
          <a:p>
            <a:pPr algn="just">
              <a:buFont typeface="Wingdings" pitchFamily="2" charset="2"/>
              <a:buChar char="ü"/>
            </a:pPr>
            <a:r>
              <a:rPr lang="ro-RO" dirty="0">
                <a:latin typeface="Calisto MT" panose="02040603050505030304" pitchFamily="18" charset="0"/>
              </a:rPr>
              <a:t>Ordinul ministrului </a:t>
            </a:r>
            <a:r>
              <a:rPr lang="ro-RO" dirty="0" err="1">
                <a:latin typeface="Calisto MT" panose="02040603050505030304" pitchFamily="18" charset="0"/>
              </a:rPr>
              <a:t>educaţiei</a:t>
            </a:r>
            <a:r>
              <a:rPr lang="ro-RO" dirty="0">
                <a:latin typeface="Calisto MT" panose="02040603050505030304" pitchFamily="18" charset="0"/>
              </a:rPr>
              <a:t>, cercetării, tineretului şi sportului nr. 5756/18.09.2012 privind organizarea şi </a:t>
            </a:r>
            <a:r>
              <a:rPr lang="ro-RO" dirty="0" err="1">
                <a:latin typeface="Calisto MT" panose="02040603050505030304" pitchFamily="18" charset="0"/>
              </a:rPr>
              <a:t>desfăşurarea</a:t>
            </a:r>
            <a:r>
              <a:rPr lang="ro-RO" dirty="0">
                <a:latin typeface="Calisto MT" panose="02040603050505030304" pitchFamily="18" charset="0"/>
              </a:rPr>
              <a:t> probelor specifice din cadrul examenului de bacalaureat, </a:t>
            </a:r>
            <a:r>
              <a:rPr lang="ro-RO" dirty="0" err="1">
                <a:latin typeface="Calisto MT" panose="02040603050505030304" pitchFamily="18" charset="0"/>
              </a:rPr>
              <a:t>susţinute</a:t>
            </a:r>
            <a:r>
              <a:rPr lang="ro-RO" dirty="0">
                <a:latin typeface="Calisto MT" panose="02040603050505030304" pitchFamily="18" charset="0"/>
              </a:rPr>
              <a:t> de absolvenții </a:t>
            </a:r>
            <a:r>
              <a:rPr lang="ro-RO" dirty="0" err="1">
                <a:latin typeface="Calisto MT" panose="02040603050505030304" pitchFamily="18" charset="0"/>
              </a:rPr>
              <a:t>secţiilor</a:t>
            </a:r>
            <a:r>
              <a:rPr lang="ro-RO" dirty="0">
                <a:latin typeface="Calisto MT" panose="02040603050505030304" pitchFamily="18" charset="0"/>
              </a:rPr>
              <a:t> bilingve româno-spaniole</a:t>
            </a:r>
          </a:p>
          <a:p>
            <a:pPr algn="just">
              <a:buFont typeface="Wingdings" pitchFamily="2" charset="2"/>
              <a:buChar char="ü"/>
            </a:pPr>
            <a:r>
              <a:rPr lang="ro-RO" dirty="0">
                <a:latin typeface="Calisto MT" panose="02040603050505030304" pitchFamily="18" charset="0"/>
              </a:rPr>
              <a:t>Ordinul ministrului educației naționale și cercetării științifice nr. 4576/20.07.2016 pentru modificarea Anexei la Ordinul ministrului </a:t>
            </a:r>
            <a:r>
              <a:rPr lang="ro-RO" dirty="0" err="1">
                <a:latin typeface="Calisto MT" panose="02040603050505030304" pitchFamily="18" charset="0"/>
              </a:rPr>
              <a:t>educaţiei</a:t>
            </a:r>
            <a:r>
              <a:rPr lang="ro-RO" dirty="0">
                <a:latin typeface="Calisto MT" panose="02040603050505030304" pitchFamily="18" charset="0"/>
              </a:rPr>
              <a:t>, cercetării, tineretului şi sportului nr. 5756/2012 privind organizarea şi </a:t>
            </a:r>
            <a:r>
              <a:rPr lang="ro-RO" dirty="0" err="1">
                <a:latin typeface="Calisto MT" panose="02040603050505030304" pitchFamily="18" charset="0"/>
              </a:rPr>
              <a:t>desfăşurarea</a:t>
            </a:r>
            <a:r>
              <a:rPr lang="ro-RO" dirty="0">
                <a:latin typeface="Calisto MT" panose="02040603050505030304" pitchFamily="18" charset="0"/>
              </a:rPr>
              <a:t> probelor specifice din cadrul examenului de bacalaureat, susținute de absolvenții secțiilor bilingve româno-spaniole.</a:t>
            </a:r>
          </a:p>
          <a:p>
            <a:endParaRPr lang="ro-RO" dirty="0"/>
          </a:p>
        </p:txBody>
      </p:sp>
    </p:spTree>
    <p:extLst>
      <p:ext uri="{BB962C8B-B14F-4D97-AF65-F5344CB8AC3E}">
        <p14:creationId xmlns:p14="http://schemas.microsoft.com/office/powerpoint/2010/main" val="38635862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8952" y="399245"/>
            <a:ext cx="8886423" cy="1133342"/>
          </a:xfrm>
        </p:spPr>
        <p:txBody>
          <a:bodyPr>
            <a:normAutofit/>
          </a:bodyPr>
          <a:lstStyle/>
          <a:p>
            <a:pPr algn="ctr"/>
            <a:r>
              <a:rPr lang="en-US"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METODOLOGII </a:t>
            </a:r>
            <a:r>
              <a:rPr lang="ro-RO"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ALE </a:t>
            </a:r>
            <a:r>
              <a:rPr lang="en-US"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EXAMENE</a:t>
            </a:r>
            <a:r>
              <a:rPr lang="ro-RO"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LOR</a:t>
            </a:r>
            <a:r>
              <a:rPr lang="en-US"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 NA</a:t>
            </a:r>
            <a:r>
              <a:rPr lang="ro-RO"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Ţ</a:t>
            </a:r>
            <a:r>
              <a:rPr lang="en-US"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IONALE</a:t>
            </a:r>
            <a:r>
              <a:rPr lang="ro-RO"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en-US"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altLang="ro-RO"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9</a:t>
            </a:r>
            <a:endParaRPr lang="ro-RO" sz="3200" b="1" dirty="0">
              <a:solidFill>
                <a:schemeClr val="accent1"/>
              </a:solidFill>
            </a:endParaRPr>
          </a:p>
        </p:txBody>
      </p:sp>
      <p:sp>
        <p:nvSpPr>
          <p:cNvPr id="3" name="Content Placeholder 2"/>
          <p:cNvSpPr>
            <a:spLocks noGrp="1"/>
          </p:cNvSpPr>
          <p:nvPr>
            <p:ph idx="1"/>
          </p:nvPr>
        </p:nvSpPr>
        <p:spPr>
          <a:xfrm>
            <a:off x="1935678" y="1710047"/>
            <a:ext cx="9124797" cy="4655127"/>
          </a:xfrm>
        </p:spPr>
        <p:txBody>
          <a:bodyPr>
            <a:noAutofit/>
          </a:bodyPr>
          <a:lstStyle/>
          <a:p>
            <a:r>
              <a:rPr lang="en-US" sz="1600" i="1" dirty="0" err="1">
                <a:solidFill>
                  <a:schemeClr val="tx1"/>
                </a:solidFill>
                <a:latin typeface="Calisto MT" panose="02040603050505030304" pitchFamily="18" charset="0"/>
              </a:rPr>
              <a:t>Recunoa</a:t>
            </a:r>
            <a:r>
              <a:rPr lang="ro-RO" sz="1600" i="1" dirty="0">
                <a:solidFill>
                  <a:schemeClr val="tx1"/>
                </a:solidFill>
                <a:latin typeface="Calisto MT" panose="02040603050505030304" pitchFamily="18" charset="0"/>
              </a:rPr>
              <a:t>ș</a:t>
            </a:r>
            <a:r>
              <a:rPr lang="en-US" sz="1600" i="1" dirty="0" err="1">
                <a:solidFill>
                  <a:schemeClr val="tx1"/>
                </a:solidFill>
                <a:latin typeface="Calisto MT" panose="02040603050505030304" pitchFamily="18" charset="0"/>
              </a:rPr>
              <a:t>terea</a:t>
            </a:r>
            <a:r>
              <a:rPr lang="en-US" sz="1600" i="1" dirty="0">
                <a:solidFill>
                  <a:schemeClr val="tx1"/>
                </a:solidFill>
                <a:latin typeface="Calisto MT" panose="02040603050505030304" pitchFamily="18" charset="0"/>
              </a:rPr>
              <a:t> </a:t>
            </a:r>
            <a:r>
              <a:rPr lang="ro-RO" sz="1600" i="1" dirty="0">
                <a:solidFill>
                  <a:schemeClr val="tx1"/>
                </a:solidFill>
                <a:latin typeface="Calisto MT" panose="02040603050505030304" pitchFamily="18" charset="0"/>
              </a:rPr>
              <a:t>și echivalarea rezultatelor obținute la examene cu recunoaștere internațională – </a:t>
            </a:r>
            <a:r>
              <a:rPr lang="ro-RO" sz="1600" dirty="0">
                <a:solidFill>
                  <a:schemeClr val="tx1"/>
                </a:solidFill>
                <a:latin typeface="Calisto MT" panose="02040603050505030304" pitchFamily="18" charset="0"/>
              </a:rPr>
              <a:t>aprobată prin OM nr. 5905/2016;</a:t>
            </a:r>
          </a:p>
          <a:p>
            <a:r>
              <a:rPr lang="ro-RO" altLang="ro-RO" sz="1600" i="1" dirty="0">
                <a:solidFill>
                  <a:schemeClr val="tx1"/>
                </a:solidFill>
                <a:latin typeface="Calisto MT" panose="02040603050505030304" pitchFamily="18" charset="0"/>
                <a:cs typeface="Tahoma" panose="020B0604030504040204" pitchFamily="34" charset="0"/>
              </a:rPr>
              <a:t>Examenul național de evaluare națională - </a:t>
            </a:r>
            <a:r>
              <a:rPr lang="ro-RO" altLang="ro-RO" sz="1600" dirty="0">
                <a:solidFill>
                  <a:schemeClr val="tx1"/>
                </a:solidFill>
                <a:latin typeface="Calisto MT" panose="02040603050505030304" pitchFamily="18" charset="0"/>
                <a:cs typeface="Tahoma" panose="020B0604030504040204" pitchFamily="34" charset="0"/>
              </a:rPr>
              <a:t>OMEN nr.</a:t>
            </a:r>
            <a:r>
              <a:rPr lang="en-US" altLang="ro-RO" sz="1600" dirty="0">
                <a:solidFill>
                  <a:schemeClr val="tx1"/>
                </a:solidFill>
                <a:latin typeface="Calisto MT" panose="02040603050505030304" pitchFamily="18" charset="0"/>
                <a:cs typeface="Tahoma" panose="020B0604030504040204" pitchFamily="34" charset="0"/>
              </a:rPr>
              <a:t> 4813/29.08.2018</a:t>
            </a:r>
            <a:r>
              <a:rPr lang="ro-RO" altLang="ro-RO" sz="1600" i="1" dirty="0">
                <a:solidFill>
                  <a:schemeClr val="tx1"/>
                </a:solidFill>
                <a:latin typeface="Calisto MT" panose="02040603050505030304" pitchFamily="18" charset="0"/>
                <a:cs typeface="Tahoma" panose="020B0604030504040204" pitchFamily="34" charset="0"/>
              </a:rPr>
              <a:t>; </a:t>
            </a:r>
          </a:p>
          <a:p>
            <a:r>
              <a:rPr lang="ro-RO" altLang="ro-RO" sz="1600" i="1" dirty="0">
                <a:solidFill>
                  <a:schemeClr val="tx1"/>
                </a:solidFill>
                <a:latin typeface="Calisto MT" panose="02040603050505030304" pitchFamily="18" charset="0"/>
                <a:cs typeface="Tahoma" panose="020B0604030504040204" pitchFamily="34" charset="0"/>
              </a:rPr>
              <a:t>Admiterea în învățământul liceal și profesional de stat - </a:t>
            </a:r>
            <a:r>
              <a:rPr lang="ro-RO" altLang="ro-RO" sz="1600" dirty="0">
                <a:solidFill>
                  <a:schemeClr val="tx1"/>
                </a:solidFill>
                <a:latin typeface="Calisto MT" panose="02040603050505030304" pitchFamily="18" charset="0"/>
                <a:cs typeface="Tahoma" panose="020B0604030504040204" pitchFamily="34" charset="0"/>
              </a:rPr>
              <a:t>OMEN nr. </a:t>
            </a:r>
            <a:r>
              <a:rPr lang="ro-RO" altLang="ro-RO" sz="1600" dirty="0" smtClean="0">
                <a:solidFill>
                  <a:schemeClr val="tx1"/>
                </a:solidFill>
                <a:latin typeface="Calisto MT" panose="02040603050505030304" pitchFamily="18" charset="0"/>
                <a:cs typeface="Tahoma" panose="020B0604030504040204" pitchFamily="34" charset="0"/>
              </a:rPr>
              <a:t>–</a:t>
            </a:r>
            <a:r>
              <a:rPr lang="en-US" altLang="ro-RO" sz="1600" dirty="0" smtClean="0">
                <a:solidFill>
                  <a:schemeClr val="tx1"/>
                </a:solidFill>
                <a:latin typeface="Calisto MT" panose="02040603050505030304" pitchFamily="18" charset="0"/>
                <a:cs typeface="Tahoma" panose="020B0604030504040204" pitchFamily="34" charset="0"/>
              </a:rPr>
              <a:t> 4829/30.08.2018</a:t>
            </a:r>
            <a:r>
              <a:rPr lang="ro-RO" altLang="ro-RO" sz="1600" i="1" dirty="0">
                <a:solidFill>
                  <a:schemeClr val="tx1"/>
                </a:solidFill>
                <a:latin typeface="Calisto MT" panose="02040603050505030304" pitchFamily="18" charset="0"/>
                <a:cs typeface="Tahoma" panose="020B0604030504040204" pitchFamily="34" charset="0"/>
              </a:rPr>
              <a:t>;</a:t>
            </a:r>
            <a:endParaRPr lang="ro-RO" altLang="ro-RO" sz="1600" dirty="0">
              <a:solidFill>
                <a:schemeClr val="tx1"/>
              </a:solidFill>
              <a:latin typeface="Calisto MT" panose="02040603050505030304" pitchFamily="18" charset="0"/>
              <a:cs typeface="Tahoma" panose="020B0604030504040204" pitchFamily="34" charset="0"/>
            </a:endParaRPr>
          </a:p>
          <a:p>
            <a:pPr algn="just">
              <a:buFont typeface="Wingdings" panose="05000000000000000000" pitchFamily="2" charset="2"/>
              <a:buChar char="ü"/>
            </a:pPr>
            <a:r>
              <a:rPr lang="ro-RO" sz="1600" dirty="0">
                <a:solidFill>
                  <a:srgbClr val="FF0000"/>
                </a:solidFill>
                <a:latin typeface="Calisto MT" panose="02040603050505030304" pitchFamily="18" charset="0"/>
              </a:rPr>
              <a:t>Candidaților, care, în </a:t>
            </a:r>
            <a:r>
              <a:rPr lang="ro-RO" sz="1600" dirty="0" smtClean="0">
                <a:solidFill>
                  <a:srgbClr val="FF0000"/>
                </a:solidFill>
                <a:latin typeface="Calisto MT" panose="02040603050505030304" pitchFamily="18" charset="0"/>
              </a:rPr>
              <a:t>clas</a:t>
            </a:r>
            <a:r>
              <a:rPr lang="en-US" sz="1600" dirty="0" err="1" smtClean="0">
                <a:solidFill>
                  <a:srgbClr val="FF0000"/>
                </a:solidFill>
                <a:latin typeface="Calisto MT" panose="02040603050505030304" pitchFamily="18" charset="0"/>
              </a:rPr>
              <a:t>ele</a:t>
            </a:r>
            <a:r>
              <a:rPr lang="ro-RO" sz="1600" dirty="0" smtClean="0">
                <a:solidFill>
                  <a:srgbClr val="FF0000"/>
                </a:solidFill>
                <a:latin typeface="Calisto MT" panose="02040603050505030304" pitchFamily="18" charset="0"/>
              </a:rPr>
              <a:t> </a:t>
            </a:r>
            <a:r>
              <a:rPr lang="ro-RO" sz="1600" dirty="0">
                <a:solidFill>
                  <a:srgbClr val="FF0000"/>
                </a:solidFill>
                <a:latin typeface="Calisto MT" panose="02040603050505030304" pitchFamily="18" charset="0"/>
              </a:rPr>
              <a:t>a VII-a/a VIII- a, au obținut </a:t>
            </a:r>
            <a:r>
              <a:rPr lang="ro-RO" sz="1600" dirty="0" smtClean="0">
                <a:solidFill>
                  <a:srgbClr val="FF0000"/>
                </a:solidFill>
                <a:latin typeface="Calisto MT" panose="02040603050505030304" pitchFamily="18" charset="0"/>
              </a:rPr>
              <a:t>premi</a:t>
            </a:r>
            <a:r>
              <a:rPr lang="en-US" sz="1600" dirty="0" err="1" smtClean="0">
                <a:solidFill>
                  <a:srgbClr val="FF0000"/>
                </a:solidFill>
                <a:latin typeface="Calisto MT" panose="02040603050505030304" pitchFamily="18" charset="0"/>
              </a:rPr>
              <a:t>ile</a:t>
            </a:r>
            <a:r>
              <a:rPr lang="ro-RO" sz="1600" dirty="0" smtClean="0">
                <a:solidFill>
                  <a:srgbClr val="FF0000"/>
                </a:solidFill>
                <a:latin typeface="Calisto MT" panose="02040603050505030304" pitchFamily="18" charset="0"/>
              </a:rPr>
              <a:t> </a:t>
            </a:r>
            <a:r>
              <a:rPr lang="ro-RO" sz="1600" dirty="0">
                <a:solidFill>
                  <a:srgbClr val="FF0000"/>
                </a:solidFill>
                <a:latin typeface="Calisto MT" panose="02040603050505030304" pitchFamily="18" charset="0"/>
              </a:rPr>
              <a:t>I, al II-lea sau al III-lea la etapa națională a olimpiadei de limba engleză/ franceză/ germană/ italiană/ spaniolă/ rusă, li se recunosc rezultatele obținute la olimpiadă, în baza diplomei emise de Ministerul Educației Naționale, și li se echivalează cu nota 10 la proba de verificare a cunoștințelor de limbă modernă pentru admiterea în clasele a IX-a cu program bilingv de predare a unei limbi moderne de circulaţie internaţională</a:t>
            </a:r>
            <a:r>
              <a:rPr lang="ro-RO" sz="1600" dirty="0">
                <a:solidFill>
                  <a:schemeClr val="tx1"/>
                </a:solidFill>
                <a:latin typeface="Calisto MT" panose="02040603050505030304" pitchFamily="18" charset="0"/>
              </a:rPr>
              <a:t>.</a:t>
            </a:r>
            <a:endParaRPr lang="ro-RO" altLang="ro-RO" sz="1600" dirty="0">
              <a:solidFill>
                <a:schemeClr val="tx1"/>
              </a:solidFill>
              <a:latin typeface="Calisto MT" panose="02040603050505030304" pitchFamily="18" charset="0"/>
              <a:cs typeface="Tahoma" panose="020B0604030504040204" pitchFamily="34" charset="0"/>
            </a:endParaRPr>
          </a:p>
          <a:p>
            <a:r>
              <a:rPr lang="ro-RO" altLang="ro-RO" sz="1600" i="1" dirty="0">
                <a:solidFill>
                  <a:schemeClr val="tx1"/>
                </a:solidFill>
                <a:latin typeface="Calisto MT" panose="02040603050505030304" pitchFamily="18" charset="0"/>
                <a:cs typeface="Tahoma" panose="020B0604030504040204" pitchFamily="34" charset="0"/>
              </a:rPr>
              <a:t>Examenul național de bacalaureat  - </a:t>
            </a:r>
            <a:r>
              <a:rPr lang="ro-RO" altLang="ro-RO" sz="1600" dirty="0">
                <a:solidFill>
                  <a:schemeClr val="tx1"/>
                </a:solidFill>
                <a:latin typeface="Calisto MT" panose="02040603050505030304" pitchFamily="18" charset="0"/>
                <a:cs typeface="Tahoma" panose="020B0604030504040204" pitchFamily="34" charset="0"/>
              </a:rPr>
              <a:t>OMEN nr. </a:t>
            </a:r>
            <a:r>
              <a:rPr lang="en-US" altLang="ro-RO" sz="1600" dirty="0">
                <a:solidFill>
                  <a:schemeClr val="tx1"/>
                </a:solidFill>
                <a:latin typeface="Calisto MT" panose="02040603050505030304" pitchFamily="18" charset="0"/>
                <a:cs typeface="Tahoma" panose="020B0604030504040204" pitchFamily="34" charset="0"/>
              </a:rPr>
              <a:t>4830/30.08.2018</a:t>
            </a:r>
            <a:r>
              <a:rPr lang="ro-RO" altLang="ro-RO" sz="1600" i="1" dirty="0">
                <a:solidFill>
                  <a:schemeClr val="tx1"/>
                </a:solidFill>
                <a:latin typeface="Calisto MT" panose="02040603050505030304" pitchFamily="18" charset="0"/>
                <a:cs typeface="Tahoma" panose="020B0604030504040204" pitchFamily="34" charset="0"/>
              </a:rPr>
              <a:t> ;</a:t>
            </a:r>
          </a:p>
          <a:p>
            <a:pPr marL="0" indent="0">
              <a:buFont typeface="Wingdings" pitchFamily="2" charset="2"/>
              <a:buChar char="ü"/>
            </a:pPr>
            <a:r>
              <a:rPr lang="it-IT" sz="1600" i="1" dirty="0" smtClean="0">
                <a:latin typeface="Calisto MT" pitchFamily="18" charset="0"/>
              </a:rPr>
              <a:t>    Model</a:t>
            </a:r>
            <a:r>
              <a:rPr lang="ro-RO" sz="1600" i="1" dirty="0" smtClean="0">
                <a:latin typeface="Calisto MT" pitchFamily="18" charset="0"/>
              </a:rPr>
              <a:t> </a:t>
            </a:r>
            <a:r>
              <a:rPr lang="ro-RO" sz="1600" i="1" dirty="0">
                <a:latin typeface="Calisto MT" pitchFamily="18" charset="0"/>
              </a:rPr>
              <a:t>subiect -</a:t>
            </a:r>
            <a:r>
              <a:rPr lang="it-IT" sz="1600" i="1" dirty="0">
                <a:latin typeface="Calisto MT" pitchFamily="18" charset="0"/>
              </a:rPr>
              <a:t> </a:t>
            </a:r>
            <a:r>
              <a:rPr lang="it-IT" sz="1600" i="1" dirty="0">
                <a:latin typeface="Calisto MT" pitchFamily="18" charset="0"/>
                <a:hlinkClick r:id="rId2"/>
              </a:rPr>
              <a:t>www.subiecte2019.edu.ro</a:t>
            </a:r>
            <a:r>
              <a:rPr lang="ro-RO" sz="1600" i="1" dirty="0">
                <a:latin typeface="Calisto MT" pitchFamily="18" charset="0"/>
              </a:rPr>
              <a:t> (</a:t>
            </a:r>
            <a:r>
              <a:rPr lang="it-IT" sz="1600" i="1" dirty="0">
                <a:latin typeface="Calisto MT" pitchFamily="18" charset="0"/>
              </a:rPr>
              <a:t>1 noiembrie 2018 </a:t>
            </a:r>
            <a:r>
              <a:rPr lang="ro-RO" sz="1600" i="1" dirty="0">
                <a:latin typeface="Calisto MT" pitchFamily="18" charset="0"/>
              </a:rPr>
              <a:t>) -</a:t>
            </a:r>
            <a:r>
              <a:rPr lang="ro-RO" b="1" i="1" dirty="0">
                <a:solidFill>
                  <a:schemeClr val="tx1"/>
                </a:solidFill>
                <a:latin typeface="Calisto MT" panose="02040603050505030304" pitchFamily="18" charset="0"/>
                <a:cs typeface="Tahoma" panose="020B0604030504040204" pitchFamily="34" charset="0"/>
              </a:rPr>
              <a:t> </a:t>
            </a:r>
            <a:r>
              <a:rPr lang="vi-VN" b="1" i="1" dirty="0">
                <a:solidFill>
                  <a:schemeClr val="tx1"/>
                </a:solidFill>
                <a:latin typeface="Calisto MT" panose="02040603050505030304" pitchFamily="18" charset="0"/>
                <a:cs typeface="Tahoma" panose="020B0604030504040204" pitchFamily="34" charset="0"/>
              </a:rPr>
              <a:t>model pentru proiectarea teste</a:t>
            </a:r>
            <a:r>
              <a:rPr lang="ro-RO" b="1" i="1" dirty="0">
                <a:solidFill>
                  <a:schemeClr val="tx1"/>
                </a:solidFill>
                <a:latin typeface="Calisto MT" panose="02040603050505030304" pitchFamily="18" charset="0"/>
                <a:cs typeface="Tahoma" panose="020B0604030504040204" pitchFamily="34" charset="0"/>
              </a:rPr>
              <a:t>lor</a:t>
            </a:r>
            <a:r>
              <a:rPr lang="vi-VN" b="1" i="1" dirty="0">
                <a:solidFill>
                  <a:schemeClr val="tx1"/>
                </a:solidFill>
                <a:latin typeface="Calisto MT" panose="02040603050505030304" pitchFamily="18" charset="0"/>
                <a:cs typeface="Tahoma" panose="020B0604030504040204" pitchFamily="34" charset="0"/>
              </a:rPr>
              <a:t> de </a:t>
            </a:r>
            <a:r>
              <a:rPr lang="en-US" b="1" i="1" dirty="0">
                <a:solidFill>
                  <a:schemeClr val="tx1"/>
                </a:solidFill>
                <a:latin typeface="Calisto MT" panose="02040603050505030304" pitchFamily="18" charset="0"/>
                <a:cs typeface="Tahoma" panose="020B0604030504040204" pitchFamily="34" charset="0"/>
              </a:rPr>
              <a:t>   </a:t>
            </a:r>
          </a:p>
          <a:p>
            <a:pPr marL="0" indent="0">
              <a:buNone/>
            </a:pPr>
            <a:r>
              <a:rPr lang="en-US" b="1" i="1" dirty="0">
                <a:solidFill>
                  <a:schemeClr val="tx1"/>
                </a:solidFill>
                <a:latin typeface="Calisto MT" panose="02040603050505030304" pitchFamily="18" charset="0"/>
                <a:cs typeface="Tahoma" panose="020B0604030504040204" pitchFamily="34" charset="0"/>
              </a:rPr>
              <a:t>   </a:t>
            </a:r>
            <a:r>
              <a:rPr lang="vi-VN" b="1" i="1" dirty="0">
                <a:solidFill>
                  <a:schemeClr val="tx1"/>
                </a:solidFill>
                <a:latin typeface="Calisto MT" panose="02040603050505030304" pitchFamily="18" charset="0"/>
                <a:cs typeface="Tahoma" panose="020B0604030504040204" pitchFamily="34" charset="0"/>
              </a:rPr>
              <a:t>evaluare curentă și a celor </a:t>
            </a:r>
            <a:r>
              <a:rPr lang="ro-RO" b="1" i="1" dirty="0">
                <a:solidFill>
                  <a:schemeClr val="tx1"/>
                </a:solidFill>
                <a:latin typeface="Calisto MT" panose="02040603050505030304" pitchFamily="18" charset="0"/>
                <a:cs typeface="Tahoma" panose="020B0604030504040204" pitchFamily="34" charset="0"/>
              </a:rPr>
              <a:t>p</a:t>
            </a:r>
            <a:r>
              <a:rPr lang="vi-VN" b="1" i="1" dirty="0">
                <a:solidFill>
                  <a:schemeClr val="tx1"/>
                </a:solidFill>
                <a:latin typeface="Calisto MT" panose="02040603050505030304" pitchFamily="18" charset="0"/>
                <a:cs typeface="Tahoma" panose="020B0604030504040204" pitchFamily="34" charset="0"/>
              </a:rPr>
              <a:t>entru teze</a:t>
            </a:r>
            <a:r>
              <a:rPr lang="ro-RO" b="1" i="1" dirty="0">
                <a:solidFill>
                  <a:schemeClr val="tx1"/>
                </a:solidFill>
                <a:latin typeface="Calisto MT" panose="02040603050505030304" pitchFamily="18" charset="0"/>
                <a:cs typeface="Tahoma" panose="020B0604030504040204" pitchFamily="34" charset="0"/>
              </a:rPr>
              <a:t> (</a:t>
            </a:r>
            <a:r>
              <a:rPr lang="pt-BR" b="1" i="1" dirty="0">
                <a:solidFill>
                  <a:schemeClr val="tx1"/>
                </a:solidFill>
                <a:latin typeface="Calisto MT" panose="02040603050505030304" pitchFamily="18" charset="0"/>
                <a:cs typeface="Tahoma" panose="020B0604030504040204" pitchFamily="34" charset="0"/>
              </a:rPr>
              <a:t>cl</a:t>
            </a:r>
            <a:r>
              <a:rPr lang="ro-RO" b="1" i="1" dirty="0">
                <a:solidFill>
                  <a:schemeClr val="tx1"/>
                </a:solidFill>
                <a:latin typeface="Calisto MT" panose="02040603050505030304" pitchFamily="18" charset="0"/>
                <a:cs typeface="Tahoma" panose="020B0604030504040204" pitchFamily="34" charset="0"/>
              </a:rPr>
              <a:t>a</a:t>
            </a:r>
            <a:r>
              <a:rPr lang="pt-BR" b="1" i="1" dirty="0">
                <a:solidFill>
                  <a:schemeClr val="tx1"/>
                </a:solidFill>
                <a:latin typeface="Calisto MT" panose="02040603050505030304" pitchFamily="18" charset="0"/>
                <a:cs typeface="Tahoma" panose="020B0604030504040204" pitchFamily="34" charset="0"/>
              </a:rPr>
              <a:t>s</a:t>
            </a:r>
            <a:r>
              <a:rPr lang="ro-RO" b="1" i="1" dirty="0">
                <a:solidFill>
                  <a:schemeClr val="tx1"/>
                </a:solidFill>
                <a:latin typeface="Calisto MT" panose="02040603050505030304" pitchFamily="18" charset="0"/>
                <a:cs typeface="Tahoma" panose="020B0604030504040204" pitchFamily="34" charset="0"/>
              </a:rPr>
              <a:t>a</a:t>
            </a:r>
            <a:r>
              <a:rPr lang="pt-BR" b="1" i="1" dirty="0">
                <a:solidFill>
                  <a:schemeClr val="tx1"/>
                </a:solidFill>
                <a:latin typeface="Calisto MT" panose="02040603050505030304" pitchFamily="18" charset="0"/>
                <a:cs typeface="Tahoma" panose="020B0604030504040204" pitchFamily="34" charset="0"/>
              </a:rPr>
              <a:t> a VIII-a și a XII-a </a:t>
            </a:r>
            <a:r>
              <a:rPr lang="ro-RO" b="1" i="1" dirty="0">
                <a:solidFill>
                  <a:schemeClr val="tx1"/>
                </a:solidFill>
                <a:latin typeface="Calisto MT" panose="02040603050505030304" pitchFamily="18" charset="0"/>
                <a:cs typeface="Tahoma" panose="020B0604030504040204" pitchFamily="34" charset="0"/>
              </a:rPr>
              <a:t>)</a:t>
            </a:r>
            <a:endParaRPr lang="ro-RO" altLang="ro-RO" b="1" i="1" dirty="0">
              <a:solidFill>
                <a:schemeClr val="tx1"/>
              </a:solidFill>
              <a:latin typeface="Calisto MT" panose="02040603050505030304" pitchFamily="18" charset="0"/>
              <a:cs typeface="Tahoma" panose="020B0604030504040204" pitchFamily="34" charset="0"/>
            </a:endParaRPr>
          </a:p>
          <a:p>
            <a:r>
              <a:rPr lang="en-US" altLang="ro-RO" sz="1600" i="1" dirty="0">
                <a:solidFill>
                  <a:schemeClr val="tx1"/>
                </a:solidFill>
                <a:latin typeface="Calisto MT" pitchFamily="18" charset="0"/>
                <a:cs typeface="Tahoma" panose="020B0604030504040204" pitchFamily="34" charset="0"/>
              </a:rPr>
              <a:t>OMEN nr. 4461/27.08.2018 </a:t>
            </a:r>
            <a:r>
              <a:rPr lang="en-US" altLang="ro-RO" sz="1600" i="1" dirty="0" err="1">
                <a:solidFill>
                  <a:schemeClr val="tx1"/>
                </a:solidFill>
                <a:latin typeface="Calisto MT" pitchFamily="18" charset="0"/>
                <a:cs typeface="Tahoma" panose="020B0604030504040204" pitchFamily="34" charset="0"/>
              </a:rPr>
              <a:t>privind</a:t>
            </a:r>
            <a:r>
              <a:rPr lang="en-US" altLang="ro-RO" sz="1600" i="1" dirty="0">
                <a:solidFill>
                  <a:schemeClr val="tx1"/>
                </a:solidFill>
                <a:latin typeface="Calisto MT" pitchFamily="18" charset="0"/>
                <a:cs typeface="Tahoma" panose="020B0604030504040204" pitchFamily="34" charset="0"/>
              </a:rPr>
              <a:t> </a:t>
            </a:r>
            <a:r>
              <a:rPr lang="ro-RO" altLang="ro-RO" sz="1600" i="1" dirty="0">
                <a:solidFill>
                  <a:schemeClr val="tx1"/>
                </a:solidFill>
                <a:latin typeface="Calisto MT" pitchFamily="18" charset="0"/>
                <a:cs typeface="Tahoma" panose="020B0604030504040204" pitchFamily="34" charset="0"/>
              </a:rPr>
              <a:t>aprobarea Calendarului de administrare a </a:t>
            </a:r>
            <a:r>
              <a:rPr lang="en-US" altLang="ro-RO" sz="1600" i="1" dirty="0" err="1">
                <a:solidFill>
                  <a:schemeClr val="tx1"/>
                </a:solidFill>
                <a:latin typeface="Calisto MT" pitchFamily="18" charset="0"/>
                <a:cs typeface="Tahoma" panose="020B0604030504040204" pitchFamily="34" charset="0"/>
              </a:rPr>
              <a:t>Evalu</a:t>
            </a:r>
            <a:r>
              <a:rPr lang="ro-RO" altLang="ro-RO" sz="1600" i="1" dirty="0" err="1">
                <a:solidFill>
                  <a:schemeClr val="tx1"/>
                </a:solidFill>
                <a:latin typeface="Calisto MT" pitchFamily="18" charset="0"/>
                <a:cs typeface="Tahoma" panose="020B0604030504040204" pitchFamily="34" charset="0"/>
              </a:rPr>
              <a:t>ărilor</a:t>
            </a:r>
            <a:r>
              <a:rPr lang="ro-RO" altLang="ro-RO" sz="1600" i="1" dirty="0">
                <a:solidFill>
                  <a:schemeClr val="tx1"/>
                </a:solidFill>
                <a:latin typeface="Calisto MT" pitchFamily="18" charset="0"/>
                <a:cs typeface="Tahoma" panose="020B0604030504040204" pitchFamily="34" charset="0"/>
              </a:rPr>
              <a:t> </a:t>
            </a:r>
            <a:r>
              <a:rPr lang="en-US" altLang="ro-RO" sz="1600" i="1" dirty="0">
                <a:solidFill>
                  <a:schemeClr val="tx1"/>
                </a:solidFill>
                <a:latin typeface="Calisto MT" pitchFamily="18" charset="0"/>
                <a:cs typeface="Tahoma" panose="020B0604030504040204" pitchFamily="34" charset="0"/>
              </a:rPr>
              <a:t>Na</a:t>
            </a:r>
            <a:r>
              <a:rPr lang="ro-RO" altLang="ro-RO" sz="1600" i="1" dirty="0" err="1">
                <a:solidFill>
                  <a:schemeClr val="tx1"/>
                </a:solidFill>
                <a:latin typeface="Calisto MT" pitchFamily="18" charset="0"/>
                <a:cs typeface="Tahoma" panose="020B0604030504040204" pitchFamily="34" charset="0"/>
              </a:rPr>
              <a:t>ționale</a:t>
            </a:r>
            <a:r>
              <a:rPr lang="ro-RO" altLang="ro-RO" sz="1600" i="1" dirty="0">
                <a:solidFill>
                  <a:schemeClr val="tx1"/>
                </a:solidFill>
                <a:latin typeface="Calisto MT" pitchFamily="18" charset="0"/>
                <a:cs typeface="Tahoma" panose="020B0604030504040204" pitchFamily="34" charset="0"/>
              </a:rPr>
              <a:t> </a:t>
            </a:r>
            <a:r>
              <a:rPr lang="en-US" altLang="ro-RO" sz="1600" i="1" dirty="0">
                <a:solidFill>
                  <a:schemeClr val="tx1"/>
                </a:solidFill>
                <a:latin typeface="Calisto MT" pitchFamily="18" charset="0"/>
                <a:cs typeface="Tahoma" panose="020B0604030504040204" pitchFamily="34" charset="0"/>
              </a:rPr>
              <a:t>la </a:t>
            </a:r>
            <a:r>
              <a:rPr lang="ro-RO" altLang="ro-RO" sz="1600" i="1" dirty="0">
                <a:solidFill>
                  <a:schemeClr val="tx1"/>
                </a:solidFill>
                <a:latin typeface="Calisto MT" pitchFamily="18" charset="0"/>
                <a:cs typeface="Tahoma" panose="020B0604030504040204" pitchFamily="34" charset="0"/>
              </a:rPr>
              <a:t>finalul claselor a </a:t>
            </a:r>
            <a:r>
              <a:rPr lang="en-US" altLang="ro-RO" sz="1600" i="1" dirty="0">
                <a:solidFill>
                  <a:schemeClr val="tx1"/>
                </a:solidFill>
                <a:latin typeface="Calisto MT" pitchFamily="18" charset="0"/>
                <a:cs typeface="Tahoma" panose="020B0604030504040204" pitchFamily="34" charset="0"/>
              </a:rPr>
              <a:t>II</a:t>
            </a:r>
            <a:r>
              <a:rPr lang="ro-RO" altLang="ro-RO" sz="1600" i="1" dirty="0">
                <a:solidFill>
                  <a:schemeClr val="tx1"/>
                </a:solidFill>
                <a:latin typeface="Calisto MT" pitchFamily="18" charset="0"/>
                <a:cs typeface="Tahoma" panose="020B0604030504040204" pitchFamily="34" charset="0"/>
              </a:rPr>
              <a:t>-a</a:t>
            </a:r>
            <a:r>
              <a:rPr lang="en-US" altLang="ro-RO" sz="1600" i="1" dirty="0">
                <a:solidFill>
                  <a:schemeClr val="tx1"/>
                </a:solidFill>
                <a:latin typeface="Calisto MT" pitchFamily="18" charset="0"/>
                <a:cs typeface="Tahoma" panose="020B0604030504040204" pitchFamily="34" charset="0"/>
              </a:rPr>
              <a:t>, </a:t>
            </a:r>
            <a:r>
              <a:rPr lang="ro-RO" altLang="ro-RO" sz="1600" i="1" dirty="0">
                <a:solidFill>
                  <a:schemeClr val="tx1"/>
                </a:solidFill>
                <a:latin typeface="Calisto MT" pitchFamily="18" charset="0"/>
                <a:cs typeface="Tahoma" panose="020B0604030504040204" pitchFamily="34" charset="0"/>
              </a:rPr>
              <a:t>a </a:t>
            </a:r>
            <a:r>
              <a:rPr lang="en-US" altLang="ro-RO" sz="1600" i="1" dirty="0">
                <a:solidFill>
                  <a:schemeClr val="tx1"/>
                </a:solidFill>
                <a:latin typeface="Calisto MT" pitchFamily="18" charset="0"/>
                <a:cs typeface="Tahoma" panose="020B0604030504040204" pitchFamily="34" charset="0"/>
              </a:rPr>
              <a:t>IV</a:t>
            </a:r>
            <a:r>
              <a:rPr lang="ro-RO" altLang="ro-RO" sz="1600" i="1" dirty="0">
                <a:solidFill>
                  <a:schemeClr val="tx1"/>
                </a:solidFill>
                <a:latin typeface="Calisto MT" pitchFamily="18" charset="0"/>
                <a:cs typeface="Tahoma" panose="020B0604030504040204" pitchFamily="34" charset="0"/>
              </a:rPr>
              <a:t>-a și a </a:t>
            </a:r>
            <a:r>
              <a:rPr lang="en-US" altLang="ro-RO" sz="1600" i="1" dirty="0">
                <a:solidFill>
                  <a:schemeClr val="tx1"/>
                </a:solidFill>
                <a:latin typeface="Calisto MT" pitchFamily="18" charset="0"/>
                <a:cs typeface="Tahoma" panose="020B0604030504040204" pitchFamily="34" charset="0"/>
              </a:rPr>
              <a:t>VI</a:t>
            </a:r>
            <a:r>
              <a:rPr lang="ro-RO" altLang="ro-RO" sz="1600" i="1" dirty="0">
                <a:solidFill>
                  <a:schemeClr val="tx1"/>
                </a:solidFill>
                <a:latin typeface="Calisto MT" pitchFamily="18" charset="0"/>
                <a:cs typeface="Tahoma" panose="020B0604030504040204" pitchFamily="34" charset="0"/>
              </a:rPr>
              <a:t>-a în anul școlar 2018-2019</a:t>
            </a:r>
            <a:r>
              <a:rPr lang="en-US" altLang="ro-RO" sz="1600" i="1" dirty="0">
                <a:solidFill>
                  <a:schemeClr val="tx1"/>
                </a:solidFill>
                <a:latin typeface="Calisto MT" panose="02040603050505030304" pitchFamily="18" charset="0"/>
                <a:cs typeface="Tahoma" panose="020B0604030504040204" pitchFamily="34" charset="0"/>
              </a:rPr>
              <a:t>.</a:t>
            </a:r>
            <a:r>
              <a:rPr lang="ro-RO" altLang="ro-RO" sz="1600" i="1" dirty="0">
                <a:solidFill>
                  <a:schemeClr val="tx1"/>
                </a:solidFill>
                <a:latin typeface="Calisto MT" panose="02040603050505030304" pitchFamily="18" charset="0"/>
                <a:cs typeface="Tahoma" panose="020B0604030504040204" pitchFamily="34" charset="0"/>
              </a:rPr>
              <a:t>               </a:t>
            </a:r>
            <a:endParaRPr lang="en-US" altLang="ro-RO" sz="1600" i="1" dirty="0">
              <a:solidFill>
                <a:schemeClr val="tx1"/>
              </a:solidFill>
              <a:latin typeface="Calisto MT" panose="02040603050505030304" pitchFamily="18" charset="0"/>
              <a:cs typeface="Tahoma" panose="020B0604030504040204" pitchFamily="34" charset="0"/>
            </a:endParaRPr>
          </a:p>
          <a:p>
            <a:endParaRPr lang="en-US" sz="1600" dirty="0">
              <a:solidFill>
                <a:schemeClr val="tx1"/>
              </a:solidFill>
              <a:latin typeface="Calisto MT" panose="02040603050505030304" pitchFamily="18" charset="0"/>
            </a:endParaRPr>
          </a:p>
        </p:txBody>
      </p:sp>
    </p:spTree>
    <p:extLst>
      <p:ext uri="{BB962C8B-B14F-4D97-AF65-F5344CB8AC3E}">
        <p14:creationId xmlns:p14="http://schemas.microsoft.com/office/powerpoint/2010/main" val="15056854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xmlns="" id="{6F704EA8-9EE0-4BA9-AAF1-4AC4FB4A101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26347" y="522287"/>
            <a:ext cx="8078327" cy="5583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467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xmlns="" id="{FABAC095-99EA-47F3-985E-CEAD0CCA671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8938" y="1606378"/>
            <a:ext cx="8178913" cy="3387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5608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8345" y="624110"/>
            <a:ext cx="9376267" cy="1280890"/>
          </a:xfrm>
        </p:spPr>
        <p:txBody>
          <a:bodyPr/>
          <a:lstStyle/>
          <a:p>
            <a:pPr algn="ctr"/>
            <a:r>
              <a:rPr lang="ro-RO" b="1" dirty="0">
                <a:solidFill>
                  <a:schemeClr val="accent1"/>
                </a:solidFill>
                <a:latin typeface="Calisto MT" panose="02040603050505030304" pitchFamily="18" charset="0"/>
              </a:rPr>
              <a:t>PRIORITĂȚI EDUCAȚIONALE</a:t>
            </a:r>
          </a:p>
        </p:txBody>
      </p:sp>
      <p:sp>
        <p:nvSpPr>
          <p:cNvPr id="3" name="Content Placeholder 2"/>
          <p:cNvSpPr>
            <a:spLocks noGrp="1"/>
          </p:cNvSpPr>
          <p:nvPr>
            <p:ph idx="1"/>
          </p:nvPr>
        </p:nvSpPr>
        <p:spPr/>
        <p:txBody>
          <a:bodyPr>
            <a:normAutofit lnSpcReduction="10000"/>
          </a:bodyPr>
          <a:lstStyle/>
          <a:p>
            <a:r>
              <a:rPr lang="ro-RO" dirty="0">
                <a:latin typeface="Calisto MT" panose="02040603050505030304" pitchFamily="18" charset="0"/>
              </a:rPr>
              <a:t>PREDAREA – ÎNVĂȚAREA – FORMAREA COMPETENȚELOR</a:t>
            </a:r>
          </a:p>
          <a:p>
            <a:pPr>
              <a:buFont typeface="Wingdings" panose="05000000000000000000" pitchFamily="2" charset="2"/>
              <a:buChar char="ü"/>
            </a:pPr>
            <a:r>
              <a:rPr lang="en-US" b="1" dirty="0" err="1">
                <a:latin typeface="Calisto MT" panose="02040603050505030304" pitchFamily="18" charset="0"/>
              </a:rPr>
              <a:t>Centrarea</a:t>
            </a:r>
            <a:r>
              <a:rPr lang="en-US" b="1" dirty="0">
                <a:latin typeface="Calisto MT" panose="02040603050505030304" pitchFamily="18" charset="0"/>
              </a:rPr>
              <a:t> pre</a:t>
            </a:r>
            <a:r>
              <a:rPr lang="ro-RO" b="1" dirty="0">
                <a:latin typeface="Calisto MT" panose="02040603050505030304" pitchFamily="18" charset="0"/>
              </a:rPr>
              <a:t>dării pe formarea competențelor;</a:t>
            </a:r>
          </a:p>
          <a:p>
            <a:pPr>
              <a:buFont typeface="Wingdings" panose="05000000000000000000" pitchFamily="2" charset="2"/>
              <a:buChar char="ü"/>
            </a:pPr>
            <a:r>
              <a:rPr lang="ro-RO" b="1" dirty="0">
                <a:latin typeface="Calisto MT" panose="02040603050505030304" pitchFamily="18" charset="0"/>
              </a:rPr>
              <a:t>Relaționarea formării competențelor cu evaluarea acestora;</a:t>
            </a:r>
            <a:endParaRPr lang="en-US" b="1" dirty="0">
              <a:latin typeface="Calisto MT" panose="02040603050505030304" pitchFamily="18" charset="0"/>
            </a:endParaRPr>
          </a:p>
          <a:p>
            <a:pPr>
              <a:buFont typeface="Wingdings" panose="05000000000000000000" pitchFamily="2" charset="2"/>
              <a:buChar char="ü"/>
            </a:pPr>
            <a:r>
              <a:rPr lang="en-US" b="1" dirty="0" err="1">
                <a:latin typeface="Calisto MT" panose="02040603050505030304" pitchFamily="18" charset="0"/>
              </a:rPr>
              <a:t>Accentuarea</a:t>
            </a:r>
            <a:r>
              <a:rPr lang="en-US" b="1" dirty="0">
                <a:latin typeface="Calisto MT" panose="02040603050505030304" pitchFamily="18" charset="0"/>
              </a:rPr>
              <a:t> </a:t>
            </a:r>
            <a:r>
              <a:rPr lang="en-US" b="1" dirty="0" err="1">
                <a:latin typeface="Calisto MT" panose="02040603050505030304" pitchFamily="18" charset="0"/>
              </a:rPr>
              <a:t>dimensiunii</a:t>
            </a:r>
            <a:r>
              <a:rPr lang="en-US" b="1" dirty="0">
                <a:latin typeface="Calisto MT" panose="02040603050505030304" pitchFamily="18" charset="0"/>
              </a:rPr>
              <a:t> con</a:t>
            </a:r>
            <a:r>
              <a:rPr lang="ro-RO" b="1" dirty="0">
                <a:latin typeface="Calisto MT" panose="02040603050505030304" pitchFamily="18" charset="0"/>
              </a:rPr>
              <a:t>ș</a:t>
            </a:r>
            <a:r>
              <a:rPr lang="en-US" b="1" dirty="0" err="1">
                <a:latin typeface="Calisto MT" panose="02040603050505030304" pitchFamily="18" charset="0"/>
              </a:rPr>
              <a:t>tiente</a:t>
            </a:r>
            <a:r>
              <a:rPr lang="en-US" b="1" dirty="0">
                <a:latin typeface="Calisto MT" panose="02040603050505030304" pitchFamily="18" charset="0"/>
              </a:rPr>
              <a:t> a </a:t>
            </a:r>
            <a:r>
              <a:rPr lang="ro-RO" b="1" dirty="0">
                <a:latin typeface="Calisto MT" panose="02040603050505030304" pitchFamily="18" charset="0"/>
              </a:rPr>
              <a:t>î</a:t>
            </a:r>
            <a:r>
              <a:rPr lang="en-US" b="1" dirty="0" err="1">
                <a:latin typeface="Calisto MT" panose="02040603050505030304" pitchFamily="18" charset="0"/>
              </a:rPr>
              <a:t>nv</a:t>
            </a:r>
            <a:r>
              <a:rPr lang="ro-RO" b="1" dirty="0" err="1">
                <a:latin typeface="Calisto MT" panose="02040603050505030304" pitchFamily="18" charset="0"/>
              </a:rPr>
              <a:t>ăță</a:t>
            </a:r>
            <a:r>
              <a:rPr lang="en-US" b="1" dirty="0" err="1">
                <a:latin typeface="Calisto MT" panose="02040603050505030304" pitchFamily="18" charset="0"/>
              </a:rPr>
              <a:t>rii</a:t>
            </a:r>
            <a:r>
              <a:rPr lang="ro-RO" b="1" dirty="0">
                <a:latin typeface="Calisto MT" panose="02040603050505030304" pitchFamily="18" charset="0"/>
              </a:rPr>
              <a:t>, </a:t>
            </a:r>
            <a:r>
              <a:rPr lang="ro-RO" dirty="0">
                <a:latin typeface="Calisto MT" panose="02040603050505030304" pitchFamily="18" charset="0"/>
              </a:rPr>
              <a:t>prin proiectarea activităților de învățare care să stimuleze gândirea critică și creativă a elevilor; </a:t>
            </a:r>
          </a:p>
          <a:p>
            <a:pPr>
              <a:buFont typeface="Wingdings" panose="05000000000000000000" pitchFamily="2" charset="2"/>
              <a:buChar char="ü"/>
            </a:pPr>
            <a:r>
              <a:rPr lang="ro-RO" dirty="0">
                <a:latin typeface="Calisto MT" panose="02040603050505030304" pitchFamily="18" charset="0"/>
              </a:rPr>
              <a:t>Crearea unor contexte de învățare care să determine exprimarea perspectivei personale și creativitatea;</a:t>
            </a:r>
          </a:p>
          <a:p>
            <a:pPr>
              <a:buFont typeface="Wingdings" panose="05000000000000000000" pitchFamily="2" charset="2"/>
              <a:buChar char="ü"/>
            </a:pPr>
            <a:r>
              <a:rPr lang="ro-RO" dirty="0">
                <a:latin typeface="Calisto MT" panose="02040603050505030304" pitchFamily="18" charset="0"/>
              </a:rPr>
              <a:t>Elaborarea unor sarcini de lucru care să evite simpla reproducere a unor informații, a regulilor gramaticale, a canoanelor;</a:t>
            </a:r>
          </a:p>
          <a:p>
            <a:pPr>
              <a:buFont typeface="Wingdings" panose="05000000000000000000" pitchFamily="2" charset="2"/>
              <a:buChar char="ü"/>
            </a:pPr>
            <a:r>
              <a:rPr lang="ro-RO" dirty="0">
                <a:latin typeface="Calisto MT" panose="02040603050505030304" pitchFamily="18" charset="0"/>
              </a:rPr>
              <a:t>Utilizarea elementelor de noutate (input audio – video, sarcini de lucru diversificate, atractive, atipice etc.)</a:t>
            </a:r>
          </a:p>
          <a:p>
            <a:pPr>
              <a:buFont typeface="Wingdings" panose="05000000000000000000" pitchFamily="2" charset="2"/>
              <a:buChar char="ü"/>
            </a:pPr>
            <a:endParaRPr lang="ro-RO" dirty="0">
              <a:latin typeface="Calisto MT" panose="02040603050505030304" pitchFamily="18" charset="0"/>
            </a:endParaRPr>
          </a:p>
        </p:txBody>
      </p:sp>
    </p:spTree>
    <p:extLst>
      <p:ext uri="{BB962C8B-B14F-4D97-AF65-F5344CB8AC3E}">
        <p14:creationId xmlns:p14="http://schemas.microsoft.com/office/powerpoint/2010/main" val="21861442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b="1" dirty="0">
                <a:solidFill>
                  <a:schemeClr val="accent1"/>
                </a:solidFill>
                <a:latin typeface="Calisto MT" panose="02040603050505030304" pitchFamily="18" charset="0"/>
              </a:rPr>
              <a:t>PRIORITĂȚI EDUCAȚIONALE</a:t>
            </a:r>
          </a:p>
        </p:txBody>
      </p:sp>
      <p:sp>
        <p:nvSpPr>
          <p:cNvPr id="3" name="Content Placeholder 2"/>
          <p:cNvSpPr>
            <a:spLocks noGrp="1"/>
          </p:cNvSpPr>
          <p:nvPr>
            <p:ph idx="1"/>
          </p:nvPr>
        </p:nvSpPr>
        <p:spPr/>
        <p:txBody>
          <a:bodyPr/>
          <a:lstStyle/>
          <a:p>
            <a:r>
              <a:rPr lang="en-US" dirty="0">
                <a:latin typeface="Calisto MT" panose="02040603050505030304" pitchFamily="18" charset="0"/>
              </a:rPr>
              <a:t>EVALUAREA</a:t>
            </a:r>
            <a:r>
              <a:rPr lang="ro-RO" dirty="0">
                <a:latin typeface="Calisto MT" panose="02040603050505030304" pitchFamily="18" charset="0"/>
              </a:rPr>
              <a:t> – EVALUAREA COMPETENȚELOR</a:t>
            </a:r>
            <a:endParaRPr lang="en-US" dirty="0">
              <a:latin typeface="Calisto MT" panose="02040603050505030304" pitchFamily="18" charset="0"/>
            </a:endParaRPr>
          </a:p>
          <a:p>
            <a:pPr>
              <a:buFont typeface="Wingdings" panose="05000000000000000000" pitchFamily="2" charset="2"/>
              <a:buChar char="ü"/>
            </a:pPr>
            <a:r>
              <a:rPr lang="ro-RO" dirty="0">
                <a:solidFill>
                  <a:schemeClr val="tx1"/>
                </a:solidFill>
                <a:latin typeface="Calisto MT" panose="02040603050505030304" pitchFamily="18" charset="0"/>
              </a:rPr>
              <a:t>Proiectarea și diversificarea activităților de evaluare astfel încât să stimuleze gândirea analitică, sintetică, creativă;</a:t>
            </a:r>
          </a:p>
          <a:p>
            <a:pPr>
              <a:buFont typeface="Wingdings" panose="05000000000000000000" pitchFamily="2" charset="2"/>
              <a:buChar char="ü"/>
            </a:pPr>
            <a:r>
              <a:rPr lang="ro-RO" dirty="0">
                <a:solidFill>
                  <a:schemeClr val="tx1"/>
                </a:solidFill>
                <a:latin typeface="Calisto MT" panose="02040603050505030304" pitchFamily="18" charset="0"/>
              </a:rPr>
              <a:t>Elaborarea</a:t>
            </a:r>
            <a:r>
              <a:rPr lang="en-US" dirty="0">
                <a:solidFill>
                  <a:schemeClr val="tx1"/>
                </a:solidFill>
                <a:latin typeface="Calisto MT" panose="02040603050505030304" pitchFamily="18" charset="0"/>
              </a:rPr>
              <a:t> </a:t>
            </a:r>
            <a:r>
              <a:rPr lang="en-US" dirty="0" err="1">
                <a:solidFill>
                  <a:schemeClr val="tx1"/>
                </a:solidFill>
                <a:latin typeface="Calisto MT" panose="02040603050505030304" pitchFamily="18" charset="0"/>
              </a:rPr>
              <a:t>itemilor</a:t>
            </a:r>
            <a:r>
              <a:rPr lang="en-US" dirty="0">
                <a:solidFill>
                  <a:schemeClr val="tx1"/>
                </a:solidFill>
                <a:latin typeface="Calisto MT" panose="02040603050505030304" pitchFamily="18" charset="0"/>
              </a:rPr>
              <a:t>/</a:t>
            </a:r>
            <a:r>
              <a:rPr lang="en-US" dirty="0" err="1">
                <a:solidFill>
                  <a:schemeClr val="tx1"/>
                </a:solidFill>
                <a:latin typeface="Calisto MT" panose="02040603050505030304" pitchFamily="18" charset="0"/>
              </a:rPr>
              <a:t>sarcinilor</a:t>
            </a:r>
            <a:r>
              <a:rPr lang="en-US" dirty="0">
                <a:solidFill>
                  <a:schemeClr val="tx1"/>
                </a:solidFill>
                <a:latin typeface="Calisto MT" panose="02040603050505030304" pitchFamily="18" charset="0"/>
              </a:rPr>
              <a:t> de </a:t>
            </a:r>
            <a:r>
              <a:rPr lang="en-US" dirty="0" err="1">
                <a:solidFill>
                  <a:schemeClr val="tx1"/>
                </a:solidFill>
                <a:latin typeface="Calisto MT" panose="02040603050505030304" pitchFamily="18" charset="0"/>
              </a:rPr>
              <a:t>evaluare</a:t>
            </a:r>
            <a:r>
              <a:rPr lang="en-US" dirty="0">
                <a:solidFill>
                  <a:schemeClr val="tx1"/>
                </a:solidFill>
                <a:latin typeface="Calisto MT" panose="02040603050505030304" pitchFamily="18" charset="0"/>
              </a:rPr>
              <a:t> </a:t>
            </a:r>
            <a:r>
              <a:rPr lang="ro-RO" dirty="0">
                <a:solidFill>
                  <a:schemeClr val="tx1"/>
                </a:solidFill>
                <a:latin typeface="Calisto MT" panose="02040603050505030304" pitchFamily="18" charset="0"/>
              </a:rPr>
              <a:t>pe competență;</a:t>
            </a:r>
          </a:p>
          <a:p>
            <a:pPr>
              <a:buFont typeface="Wingdings" panose="05000000000000000000" pitchFamily="2" charset="2"/>
              <a:buChar char="ü"/>
            </a:pPr>
            <a:r>
              <a:rPr lang="ro-RO" dirty="0">
                <a:solidFill>
                  <a:schemeClr val="tx1"/>
                </a:solidFill>
                <a:latin typeface="Calisto MT" panose="02040603050505030304" pitchFamily="18" charset="0"/>
              </a:rPr>
              <a:t>Utilizarea unor sarcini de lucru diverse, inedite, atractive, care să stimuleze participarea elevilor;</a:t>
            </a:r>
            <a:endParaRPr lang="en-US" dirty="0">
              <a:solidFill>
                <a:schemeClr val="tx1"/>
              </a:solidFill>
              <a:latin typeface="Calisto MT" panose="02040603050505030304" pitchFamily="18" charset="0"/>
            </a:endParaRPr>
          </a:p>
          <a:p>
            <a:pPr>
              <a:buFont typeface="Wingdings" panose="05000000000000000000" pitchFamily="2" charset="2"/>
              <a:buChar char="ü"/>
            </a:pPr>
            <a:r>
              <a:rPr lang="en-US" dirty="0" err="1">
                <a:latin typeface="Calisto MT" panose="02040603050505030304" pitchFamily="18" charset="0"/>
              </a:rPr>
              <a:t>Calibrarea</a:t>
            </a:r>
            <a:r>
              <a:rPr lang="en-US" dirty="0">
                <a:latin typeface="Calisto MT" panose="02040603050505030304" pitchFamily="18" charset="0"/>
              </a:rPr>
              <a:t> </a:t>
            </a:r>
            <a:r>
              <a:rPr lang="en-US" dirty="0" err="1">
                <a:latin typeface="Calisto MT" panose="02040603050505030304" pitchFamily="18" charset="0"/>
              </a:rPr>
              <a:t>testelor</a:t>
            </a:r>
            <a:r>
              <a:rPr lang="en-US" dirty="0">
                <a:latin typeface="Calisto MT" panose="02040603050505030304" pitchFamily="18" charset="0"/>
              </a:rPr>
              <a:t> de </a:t>
            </a:r>
            <a:r>
              <a:rPr lang="en-US" dirty="0" err="1">
                <a:latin typeface="Calisto MT" panose="02040603050505030304" pitchFamily="18" charset="0"/>
              </a:rPr>
              <a:t>evaluare</a:t>
            </a:r>
            <a:r>
              <a:rPr lang="en-US" dirty="0">
                <a:latin typeface="Calisto MT" panose="02040603050505030304" pitchFamily="18" charset="0"/>
              </a:rPr>
              <a:t> conform </a:t>
            </a:r>
            <a:r>
              <a:rPr lang="en-US" dirty="0" err="1">
                <a:latin typeface="Calisto MT" panose="02040603050505030304" pitchFamily="18" charset="0"/>
              </a:rPr>
              <a:t>nivelului</a:t>
            </a:r>
            <a:r>
              <a:rPr lang="en-US" dirty="0">
                <a:latin typeface="Calisto MT" panose="02040603050505030304" pitchFamily="18" charset="0"/>
              </a:rPr>
              <a:t> </a:t>
            </a:r>
            <a:r>
              <a:rPr lang="en-US" dirty="0" err="1">
                <a:latin typeface="Calisto MT" panose="02040603050505030304" pitchFamily="18" charset="0"/>
              </a:rPr>
              <a:t>lingvistic</a:t>
            </a:r>
            <a:r>
              <a:rPr lang="ro-RO" dirty="0">
                <a:latin typeface="Calisto MT" panose="02040603050505030304" pitchFamily="18" charset="0"/>
              </a:rPr>
              <a:t>.</a:t>
            </a:r>
          </a:p>
          <a:p>
            <a:pPr>
              <a:buFont typeface="Wingdings" panose="05000000000000000000" pitchFamily="2" charset="2"/>
              <a:buChar char="ü"/>
            </a:pPr>
            <a:endParaRPr lang="ro-RO" dirty="0">
              <a:latin typeface="Calisto MT" panose="02040603050505030304" pitchFamily="18" charset="0"/>
            </a:endParaRPr>
          </a:p>
        </p:txBody>
      </p:sp>
    </p:spTree>
    <p:extLst>
      <p:ext uri="{BB962C8B-B14F-4D97-AF65-F5344CB8AC3E}">
        <p14:creationId xmlns:p14="http://schemas.microsoft.com/office/powerpoint/2010/main" val="18121428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4925" y="624110"/>
            <a:ext cx="9549688" cy="1280890"/>
          </a:xfrm>
        </p:spPr>
        <p:txBody>
          <a:bodyPr/>
          <a:lstStyle/>
          <a:p>
            <a:pPr algn="ctr"/>
            <a:r>
              <a:rPr lang="ro-RO" b="1" dirty="0">
                <a:solidFill>
                  <a:schemeClr val="accent1"/>
                </a:solidFill>
                <a:latin typeface="Calisto MT" panose="02040603050505030304" pitchFamily="18" charset="0"/>
              </a:rPr>
              <a:t>FORMAREA PROFESORILOR</a:t>
            </a:r>
          </a:p>
        </p:txBody>
      </p:sp>
      <p:sp>
        <p:nvSpPr>
          <p:cNvPr id="3" name="Content Placeholder 2"/>
          <p:cNvSpPr>
            <a:spLocks noGrp="1"/>
          </p:cNvSpPr>
          <p:nvPr>
            <p:ph idx="1"/>
          </p:nvPr>
        </p:nvSpPr>
        <p:spPr/>
        <p:txBody>
          <a:bodyPr/>
          <a:lstStyle/>
          <a:p>
            <a:r>
              <a:rPr lang="ro-RO" dirty="0">
                <a:latin typeface="Calisto MT" panose="02040603050505030304" pitchFamily="18" charset="0"/>
              </a:rPr>
              <a:t>Valorificarea inspecțiilor efectuate în proiectarea activităților de formare; </a:t>
            </a:r>
          </a:p>
          <a:p>
            <a:r>
              <a:rPr lang="ro-RO" dirty="0">
                <a:latin typeface="Calisto MT" panose="02040603050505030304" pitchFamily="18" charset="0"/>
              </a:rPr>
              <a:t>Includerea, cu prioritate, în cursurile/sesiunile de formare a componentelor de </a:t>
            </a:r>
          </a:p>
          <a:p>
            <a:pPr>
              <a:buFont typeface="Wingdings" panose="05000000000000000000" pitchFamily="2" charset="2"/>
              <a:buChar char="v"/>
            </a:pPr>
            <a:r>
              <a:rPr lang="ro-RO" dirty="0">
                <a:latin typeface="Calisto MT" panose="02040603050505030304" pitchFamily="18" charset="0"/>
              </a:rPr>
              <a:t>conținut științific și </a:t>
            </a:r>
          </a:p>
          <a:p>
            <a:pPr>
              <a:buFont typeface="Wingdings" panose="05000000000000000000" pitchFamily="2" charset="2"/>
              <a:buChar char="v"/>
            </a:pPr>
            <a:r>
              <a:rPr lang="ro-RO" dirty="0">
                <a:latin typeface="Calisto MT" panose="02040603050505030304" pitchFamily="18" charset="0"/>
              </a:rPr>
              <a:t>metodică;</a:t>
            </a:r>
          </a:p>
          <a:p>
            <a:r>
              <a:rPr lang="ro-RO" dirty="0">
                <a:latin typeface="Calisto MT" panose="02040603050505030304" pitchFamily="18" charset="0"/>
              </a:rPr>
              <a:t>Accentuarea dimensiunii creative a proiectării didactice; </a:t>
            </a:r>
          </a:p>
          <a:p>
            <a:r>
              <a:rPr lang="ro-RO" dirty="0">
                <a:latin typeface="Calisto MT" panose="02040603050505030304" pitchFamily="18" charset="0"/>
              </a:rPr>
              <a:t>Alocarea unui număr mai mare de ore activităților practice;</a:t>
            </a:r>
          </a:p>
          <a:p>
            <a:r>
              <a:rPr lang="ro-RO" dirty="0">
                <a:latin typeface="Calisto MT" panose="02040603050505030304" pitchFamily="18" charset="0"/>
              </a:rPr>
              <a:t>Mentorat;</a:t>
            </a:r>
          </a:p>
          <a:p>
            <a:r>
              <a:rPr lang="ro-RO" dirty="0">
                <a:latin typeface="Calisto MT" panose="02040603050505030304" pitchFamily="18" charset="0"/>
              </a:rPr>
              <a:t>Proiectul CRED (</a:t>
            </a:r>
            <a:r>
              <a:rPr lang="ro-RO" i="1" dirty="0">
                <a:latin typeface="Calisto MT" panose="02040603050505030304" pitchFamily="18" charset="0"/>
              </a:rPr>
              <a:t>Curriculum Relevant, Educație Deschisă pentru toți</a:t>
            </a:r>
            <a:r>
              <a:rPr lang="ro-RO" dirty="0">
                <a:latin typeface="Calisto MT" panose="02040603050505030304" pitchFamily="18" charset="0"/>
              </a:rPr>
              <a:t>)</a:t>
            </a:r>
          </a:p>
        </p:txBody>
      </p:sp>
    </p:spTree>
    <p:extLst>
      <p:ext uri="{BB962C8B-B14F-4D97-AF65-F5344CB8AC3E}">
        <p14:creationId xmlns:p14="http://schemas.microsoft.com/office/powerpoint/2010/main" val="40530460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1923" y="380010"/>
            <a:ext cx="9782690" cy="5531212"/>
          </a:xfrm>
        </p:spPr>
        <p:txBody>
          <a:bodyPr>
            <a:normAutofit lnSpcReduction="10000"/>
          </a:bodyPr>
          <a:lstStyle/>
          <a:p>
            <a:pPr marL="0" indent="0" algn="ctr">
              <a:buNone/>
              <a:defRPr/>
            </a:pPr>
            <a:r>
              <a:rPr lang="ro-RO" sz="4400" b="1" dirty="0">
                <a:solidFill>
                  <a:schemeClr val="accent1"/>
                </a:solidFill>
                <a:latin typeface="Calisto MT" pitchFamily="18" charset="0"/>
                <a:cs typeface="Tahoma" pitchFamily="34" charset="0"/>
              </a:rPr>
              <a:t>Tematica întâlnirii</a:t>
            </a:r>
            <a:endParaRPr lang="ro-RO" sz="4400" b="1" dirty="0">
              <a:solidFill>
                <a:schemeClr val="accent1"/>
              </a:solidFill>
              <a:latin typeface="Calisto MT" pitchFamily="18" charset="0"/>
              <a:cs typeface="Tahoma" pitchFamily="34" charset="0"/>
            </a:endParaRPr>
          </a:p>
          <a:p>
            <a:pPr>
              <a:defRPr/>
            </a:pPr>
            <a:endParaRPr lang="ro-RO" dirty="0">
              <a:latin typeface="Times New Roman" panose="02020603050405020304" pitchFamily="18" charset="0"/>
              <a:cs typeface="Times New Roman" panose="02020603050405020304" pitchFamily="18" charset="0"/>
            </a:endParaRPr>
          </a:p>
          <a:p>
            <a:pPr marL="0" indent="0">
              <a:buNone/>
              <a:defRPr/>
            </a:pPr>
            <a:endParaRPr lang="ro-RO" dirty="0">
              <a:latin typeface="Times New Roman" panose="02020603050405020304" pitchFamily="18" charset="0"/>
              <a:cs typeface="Times New Roman" panose="02020603050405020304" pitchFamily="18" charset="0"/>
            </a:endParaRP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Priorități ale educației pentru anul școlar </a:t>
            </a:r>
            <a:r>
              <a:rPr lang="ro-RO" sz="2200" dirty="0" smtClean="0">
                <a:solidFill>
                  <a:srgbClr val="002060"/>
                </a:solidFill>
                <a:latin typeface="Calisto MT" pitchFamily="18" charset="0"/>
                <a:cs typeface="Tahoma" pitchFamily="34" charset="0"/>
              </a:rPr>
              <a:t>2018-2019;</a:t>
            </a:r>
            <a:endParaRPr lang="ro-RO" sz="2200" dirty="0">
              <a:solidFill>
                <a:srgbClr val="002060"/>
              </a:solidFill>
              <a:latin typeface="Calisto MT" pitchFamily="18" charset="0"/>
              <a:cs typeface="Tahoma" pitchFamily="34" charset="0"/>
            </a:endParaRP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Cadrul normativ privind organizarea procesului de învățământ;</a:t>
            </a: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Olimpiade și concursuri: regulamente, metodologii specifice;</a:t>
            </a: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Graficul desfășurării olimpiadelor și concursurilor </a:t>
            </a:r>
            <a:r>
              <a:rPr lang="ro-RO" sz="2200" dirty="0" smtClean="0">
                <a:solidFill>
                  <a:srgbClr val="002060"/>
                </a:solidFill>
                <a:latin typeface="Calisto MT" pitchFamily="18" charset="0"/>
                <a:cs typeface="Tahoma" pitchFamily="34" charset="0"/>
              </a:rPr>
              <a:t>școlare;</a:t>
            </a:r>
            <a:endParaRPr lang="ro-RO" sz="2200" dirty="0">
              <a:solidFill>
                <a:srgbClr val="002060"/>
              </a:solidFill>
              <a:latin typeface="Calisto MT" pitchFamily="18" charset="0"/>
              <a:cs typeface="Tahoma" pitchFamily="34" charset="0"/>
            </a:endParaRP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Programele școlare, planurile cadru;</a:t>
            </a:r>
          </a:p>
          <a:p>
            <a:pPr marL="285750" indent="-285750" algn="just">
              <a:lnSpc>
                <a:spcPct val="170000"/>
              </a:lnSpc>
              <a:buFont typeface="Wingdings" pitchFamily="2" charset="2"/>
              <a:buChar char="Ø"/>
              <a:defRPr/>
            </a:pPr>
            <a:r>
              <a:rPr lang="ro-RO" sz="2200" dirty="0">
                <a:solidFill>
                  <a:srgbClr val="002060"/>
                </a:solidFill>
                <a:latin typeface="Calisto MT" pitchFamily="18" charset="0"/>
                <a:cs typeface="Tahoma" pitchFamily="34" charset="0"/>
              </a:rPr>
              <a:t>Diverse. </a:t>
            </a:r>
          </a:p>
          <a:p>
            <a:endParaRPr lang="en-GB" dirty="0"/>
          </a:p>
        </p:txBody>
      </p:sp>
    </p:spTree>
    <p:extLst>
      <p:ext uri="{BB962C8B-B14F-4D97-AF65-F5344CB8AC3E}">
        <p14:creationId xmlns:p14="http://schemas.microsoft.com/office/powerpoint/2010/main" val="40121454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0331" y="624110"/>
            <a:ext cx="9644281" cy="1280890"/>
          </a:xfrm>
        </p:spPr>
        <p:txBody>
          <a:bodyPr/>
          <a:lstStyle/>
          <a:p>
            <a:pPr algn="ctr"/>
            <a:r>
              <a:rPr lang="ro-RO" b="1" dirty="0">
                <a:solidFill>
                  <a:schemeClr val="accent1"/>
                </a:solidFill>
                <a:latin typeface="Calisto MT" panose="02040603050505030304" pitchFamily="18" charset="0"/>
              </a:rPr>
              <a:t>INSPECȚIA ȘCOLARĂ</a:t>
            </a:r>
          </a:p>
        </p:txBody>
      </p:sp>
      <p:sp>
        <p:nvSpPr>
          <p:cNvPr id="3" name="Content Placeholder 2"/>
          <p:cNvSpPr>
            <a:spLocks noGrp="1"/>
          </p:cNvSpPr>
          <p:nvPr>
            <p:ph idx="1"/>
          </p:nvPr>
        </p:nvSpPr>
        <p:spPr/>
        <p:txBody>
          <a:bodyPr>
            <a:normAutofit/>
          </a:bodyPr>
          <a:lstStyle/>
          <a:p>
            <a:r>
              <a:rPr lang="ro-RO" dirty="0">
                <a:latin typeface="Calisto MT" panose="02040603050505030304" pitchFamily="18" charset="0"/>
              </a:rPr>
              <a:t>Elaborarea documentelor de proiectare didactică conform programelor în vigoare;</a:t>
            </a:r>
          </a:p>
          <a:p>
            <a:r>
              <a:rPr lang="ro-RO" dirty="0">
                <a:latin typeface="Calisto MT" panose="02040603050505030304" pitchFamily="18" charset="0"/>
              </a:rPr>
              <a:t>Aplicarea programelor școlare de limbi moderne la gimnaziu;  </a:t>
            </a:r>
          </a:p>
          <a:p>
            <a:r>
              <a:rPr lang="ro-RO" dirty="0">
                <a:latin typeface="Calisto MT" panose="02040603050505030304" pitchFamily="18" charset="0"/>
              </a:rPr>
              <a:t>Aplicarea eficientă a programei școlare pentru clasele cu program intensiv/bilingv de studiu al unei limbi moderne;</a:t>
            </a:r>
          </a:p>
          <a:p>
            <a:r>
              <a:rPr lang="ro-RO" dirty="0">
                <a:latin typeface="Calisto MT" panose="02040603050505030304" pitchFamily="18" charset="0"/>
              </a:rPr>
              <a:t>Adecvarea procesului de predare – evaluare la fiecare regim de studiu;</a:t>
            </a:r>
          </a:p>
          <a:p>
            <a:pPr algn="just"/>
            <a:r>
              <a:rPr lang="ro-RO" dirty="0">
                <a:latin typeface="Calisto MT" panose="02040603050505030304" pitchFamily="18" charset="0"/>
              </a:rPr>
              <a:t>Respectarea programelor școlare în raport cu criteriile de evaluare specifice examenelor finale de absolvire/de admitere în învățământul liceal. </a:t>
            </a:r>
          </a:p>
          <a:p>
            <a:endParaRPr lang="ro-RO" dirty="0"/>
          </a:p>
        </p:txBody>
      </p:sp>
    </p:spTree>
    <p:extLst>
      <p:ext uri="{BB962C8B-B14F-4D97-AF65-F5344CB8AC3E}">
        <p14:creationId xmlns:p14="http://schemas.microsoft.com/office/powerpoint/2010/main" val="36681503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6911" y="624110"/>
            <a:ext cx="9817702" cy="728172"/>
          </a:xfrm>
        </p:spPr>
        <p:txBody>
          <a:bodyPr/>
          <a:lstStyle/>
          <a:p>
            <a:pPr algn="ctr"/>
            <a:r>
              <a:rPr lang="ro-RO" b="1" dirty="0">
                <a:solidFill>
                  <a:schemeClr val="accent1"/>
                </a:solidFill>
                <a:latin typeface="Calisto MT" panose="02040603050505030304" pitchFamily="18" charset="0"/>
              </a:rPr>
              <a:t>Programa școlară – clasa a </a:t>
            </a:r>
            <a:r>
              <a:rPr lang="ro-RO" b="1" dirty="0" smtClean="0">
                <a:solidFill>
                  <a:schemeClr val="accent1"/>
                </a:solidFill>
                <a:latin typeface="Calisto MT" panose="02040603050505030304" pitchFamily="18" charset="0"/>
              </a:rPr>
              <a:t>VI</a:t>
            </a:r>
            <a:r>
              <a:rPr lang="en-US" b="1" dirty="0" smtClean="0">
                <a:solidFill>
                  <a:schemeClr val="accent1"/>
                </a:solidFill>
                <a:latin typeface="Calisto MT" panose="02040603050505030304" pitchFamily="18" charset="0"/>
              </a:rPr>
              <a:t>-</a:t>
            </a:r>
            <a:r>
              <a:rPr lang="ro-RO" b="1" dirty="0" smtClean="0">
                <a:solidFill>
                  <a:schemeClr val="accent1"/>
                </a:solidFill>
                <a:latin typeface="Calisto MT" panose="02040603050505030304" pitchFamily="18" charset="0"/>
              </a:rPr>
              <a:t>a</a:t>
            </a:r>
            <a:endParaRPr lang="ro-RO" b="1" dirty="0">
              <a:solidFill>
                <a:schemeClr val="accent1"/>
              </a:solidFill>
              <a:latin typeface="Calisto MT" panose="02040603050505030304" pitchFamily="18" charset="0"/>
            </a:endParaRPr>
          </a:p>
        </p:txBody>
      </p:sp>
      <p:sp>
        <p:nvSpPr>
          <p:cNvPr id="3" name="Content Placeholder 2"/>
          <p:cNvSpPr>
            <a:spLocks noGrp="1"/>
          </p:cNvSpPr>
          <p:nvPr>
            <p:ph idx="1"/>
          </p:nvPr>
        </p:nvSpPr>
        <p:spPr>
          <a:xfrm>
            <a:off x="2589212" y="1529254"/>
            <a:ext cx="8915400" cy="4381967"/>
          </a:xfrm>
        </p:spPr>
        <p:txBody>
          <a:bodyPr/>
          <a:lstStyle/>
          <a:p>
            <a:r>
              <a:rPr lang="ro-RO" dirty="0">
                <a:latin typeface="Calisto MT" panose="02040603050505030304" pitchFamily="18" charset="0"/>
              </a:rPr>
              <a:t>Elemente de noutate – Programa:</a:t>
            </a:r>
          </a:p>
          <a:p>
            <a:pPr>
              <a:buFont typeface="Wingdings" panose="05000000000000000000" pitchFamily="2" charset="2"/>
              <a:buChar char="ü"/>
            </a:pPr>
            <a:r>
              <a:rPr lang="ro-RO" dirty="0">
                <a:latin typeface="Calisto MT" panose="02040603050505030304" pitchFamily="18" charset="0"/>
              </a:rPr>
              <a:t>este structurată pe formarea – evaluarea competențelor; </a:t>
            </a:r>
          </a:p>
          <a:p>
            <a:pPr>
              <a:buFont typeface="Wingdings" panose="05000000000000000000" pitchFamily="2" charset="2"/>
              <a:buChar char="ü"/>
            </a:pPr>
            <a:r>
              <a:rPr lang="ro-RO" dirty="0">
                <a:latin typeface="Calisto MT" panose="02040603050505030304" pitchFamily="18" charset="0"/>
              </a:rPr>
              <a:t> include procesele de construcție a competenței; </a:t>
            </a:r>
          </a:p>
          <a:p>
            <a:pPr>
              <a:buFont typeface="Wingdings" panose="05000000000000000000" pitchFamily="2" charset="2"/>
              <a:buChar char="ü"/>
            </a:pPr>
            <a:r>
              <a:rPr lang="ro-RO" dirty="0">
                <a:latin typeface="Calisto MT" panose="02040603050505030304" pitchFamily="18" charset="0"/>
              </a:rPr>
              <a:t>indică tipuri de activități specifice formării acestora; </a:t>
            </a:r>
          </a:p>
          <a:p>
            <a:pPr>
              <a:buFont typeface="Wingdings" panose="05000000000000000000" pitchFamily="2" charset="2"/>
              <a:buChar char="ü"/>
            </a:pPr>
            <a:r>
              <a:rPr lang="ro-RO" dirty="0">
                <a:latin typeface="Calisto MT" panose="02040603050505030304" pitchFamily="18" charset="0"/>
              </a:rPr>
              <a:t>relaționează  </a:t>
            </a:r>
            <a:r>
              <a:rPr lang="ro-RO" dirty="0" smtClean="0">
                <a:latin typeface="Calisto MT" panose="02040603050505030304" pitchFamily="18" charset="0"/>
              </a:rPr>
              <a:t>sub</a:t>
            </a:r>
            <a:r>
              <a:rPr lang="en-US" dirty="0" smtClean="0">
                <a:latin typeface="Calisto MT" panose="02040603050505030304" pitchFamily="18" charset="0"/>
              </a:rPr>
              <a:t> </a:t>
            </a:r>
            <a:r>
              <a:rPr lang="ro-RO" dirty="0" smtClean="0">
                <a:latin typeface="Calisto MT" panose="02040603050505030304" pitchFamily="18" charset="0"/>
              </a:rPr>
              <a:t>competențele </a:t>
            </a:r>
            <a:r>
              <a:rPr lang="ro-RO" dirty="0">
                <a:latin typeface="Calisto MT" panose="02040603050505030304" pitchFamily="18" charset="0"/>
              </a:rPr>
              <a:t>cu norma lingvistică și conținutul adecvat; </a:t>
            </a:r>
          </a:p>
          <a:p>
            <a:pPr>
              <a:buFont typeface="Wingdings" panose="05000000000000000000" pitchFamily="2" charset="2"/>
              <a:buChar char="ü"/>
            </a:pPr>
            <a:r>
              <a:rPr lang="ro-RO" dirty="0">
                <a:latin typeface="Calisto MT" panose="02040603050505030304" pitchFamily="18" charset="0"/>
              </a:rPr>
              <a:t>face referire la modalitatea de evaluare a competențelor;</a:t>
            </a:r>
          </a:p>
          <a:p>
            <a:pPr>
              <a:buFont typeface="Wingdings" panose="05000000000000000000" pitchFamily="2" charset="2"/>
              <a:buChar char="ü"/>
            </a:pPr>
            <a:r>
              <a:rPr lang="ro-RO" dirty="0">
                <a:latin typeface="Calisto MT" panose="02040603050505030304" pitchFamily="18" charset="0"/>
              </a:rPr>
              <a:t>sugerează tipuri de activități de evaluare specifice fiecărei competențe/</a:t>
            </a:r>
            <a:r>
              <a:rPr lang="ro-RO" dirty="0" err="1">
                <a:latin typeface="Calisto MT" panose="02040603050505030304" pitchFamily="18" charset="0"/>
              </a:rPr>
              <a:t>subcompetențe</a:t>
            </a:r>
            <a:r>
              <a:rPr lang="ro-RO" dirty="0">
                <a:latin typeface="Calisto MT" panose="02040603050505030304" pitchFamily="18" charset="0"/>
              </a:rPr>
              <a:t>;</a:t>
            </a:r>
          </a:p>
          <a:p>
            <a:pPr>
              <a:buFont typeface="Wingdings" panose="05000000000000000000" pitchFamily="2" charset="2"/>
              <a:buChar char="ü"/>
            </a:pPr>
            <a:r>
              <a:rPr lang="ro-RO" dirty="0">
                <a:latin typeface="Calisto MT" panose="02040603050505030304" pitchFamily="18" charset="0"/>
              </a:rPr>
              <a:t>stimulează exprimarea punctului de vedere și creativitatea.</a:t>
            </a:r>
          </a:p>
        </p:txBody>
      </p:sp>
    </p:spTree>
    <p:extLst>
      <p:ext uri="{BB962C8B-B14F-4D97-AF65-F5344CB8AC3E}">
        <p14:creationId xmlns:p14="http://schemas.microsoft.com/office/powerpoint/2010/main" val="1141684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555" y="624110"/>
            <a:ext cx="10075057" cy="1280890"/>
          </a:xfrm>
        </p:spPr>
        <p:txBody>
          <a:bodyPr>
            <a:normAutofit fontScale="90000"/>
          </a:bodyPr>
          <a:lstStyle/>
          <a:p>
            <a:pPr algn="ctr"/>
            <a:r>
              <a:rPr lang="ro-RO" altLang="ro-RO" b="1" dirty="0">
                <a:solidFill>
                  <a:schemeClr val="accent1"/>
                </a:solidFill>
                <a:latin typeface="Calisto MT" panose="02040603050505030304" pitchFamily="18" charset="0"/>
                <a:cs typeface="Times New Roman" panose="02020603050405020304" pitchFamily="18" charset="0"/>
              </a:rPr>
              <a:t>METODOLOGII/CONVENȚII</a:t>
            </a:r>
            <a:r>
              <a:rPr lang="en-US" altLang="ro-RO" b="1" dirty="0">
                <a:solidFill>
                  <a:schemeClr val="accent1"/>
                </a:solidFill>
                <a:latin typeface="Calisto MT" panose="02040603050505030304" pitchFamily="18" charset="0"/>
                <a:cs typeface="Times New Roman" panose="02020603050405020304" pitchFamily="18" charset="0"/>
              </a:rPr>
              <a:t> DE PARTENERIAT </a:t>
            </a:r>
            <a:r>
              <a:rPr lang="ro-RO" altLang="ro-RO" b="1" dirty="0">
                <a:solidFill>
                  <a:schemeClr val="accent1"/>
                </a:solidFill>
                <a:latin typeface="Calisto MT" panose="02040603050505030304" pitchFamily="18" charset="0"/>
                <a:cs typeface="Times New Roman" panose="02020603050405020304" pitchFamily="18" charset="0"/>
              </a:rPr>
              <a:t>/ACORDURI DE COLABORARE </a:t>
            </a:r>
            <a:r>
              <a:rPr lang="ro-RO" altLang="ro-RO" dirty="0">
                <a:solidFill>
                  <a:srgbClr val="0070C0"/>
                </a:solidFill>
                <a:latin typeface="Calisto MT" panose="02040603050505030304" pitchFamily="18" charset="0"/>
                <a:cs typeface="Times New Roman" panose="02020603050405020304" pitchFamily="18" charset="0"/>
              </a:rPr>
              <a:t/>
            </a:r>
            <a:br>
              <a:rPr lang="ro-RO" altLang="ro-RO" dirty="0">
                <a:solidFill>
                  <a:srgbClr val="0070C0"/>
                </a:solidFill>
                <a:latin typeface="Calisto MT" panose="02040603050505030304" pitchFamily="18" charset="0"/>
                <a:cs typeface="Times New Roman" panose="02020603050405020304" pitchFamily="18" charset="0"/>
              </a:rPr>
            </a:br>
            <a:endParaRPr lang="ro-RO" dirty="0">
              <a:latin typeface="Calisto MT" panose="02040603050505030304" pitchFamily="18" charset="0"/>
            </a:endParaRPr>
          </a:p>
        </p:txBody>
      </p:sp>
      <p:sp>
        <p:nvSpPr>
          <p:cNvPr id="3" name="Content Placeholder 2"/>
          <p:cNvSpPr>
            <a:spLocks noGrp="1"/>
          </p:cNvSpPr>
          <p:nvPr>
            <p:ph idx="1"/>
          </p:nvPr>
        </p:nvSpPr>
        <p:spPr>
          <a:xfrm>
            <a:off x="2266995" y="1905000"/>
            <a:ext cx="8915400" cy="3777622"/>
          </a:xfrm>
        </p:spPr>
        <p:txBody>
          <a:bodyPr>
            <a:normAutofit fontScale="92500" lnSpcReduction="20000"/>
          </a:bodyPr>
          <a:lstStyle/>
          <a:p>
            <a:pPr algn="just"/>
            <a:r>
              <a:rPr lang="fr-FR" altLang="ro-RO" dirty="0" err="1">
                <a:latin typeface="Calisto MT" panose="02040603050505030304" pitchFamily="18" charset="0"/>
                <a:ea typeface="Tahoma" panose="020B0604030504040204" pitchFamily="34" charset="0"/>
                <a:cs typeface="Tahoma" panose="020B0604030504040204" pitchFamily="34" charset="0"/>
              </a:rPr>
              <a:t>Metodologi</a:t>
            </a:r>
            <a:r>
              <a:rPr lang="ro-RO" altLang="ro-RO" dirty="0">
                <a:latin typeface="Calisto MT" panose="02040603050505030304" pitchFamily="18" charset="0"/>
                <a:ea typeface="Tahoma" panose="020B0604030504040204" pitchFamily="34" charset="0"/>
                <a:cs typeface="Tahoma" panose="020B0604030504040204" pitchFamily="34" charset="0"/>
              </a:rPr>
              <a:t>a</a:t>
            </a:r>
            <a:r>
              <a:rPr lang="fr-FR" altLang="ro-RO" dirty="0">
                <a:latin typeface="Calisto MT" panose="02040603050505030304" pitchFamily="18" charset="0"/>
                <a:ea typeface="Tahoma" panose="020B0604030504040204" pitchFamily="34" charset="0"/>
                <a:cs typeface="Tahoma" panose="020B0604030504040204" pitchFamily="34" charset="0"/>
              </a:rPr>
              <a:t> de </a:t>
            </a:r>
            <a:r>
              <a:rPr lang="fr-FR" altLang="ro-RO" dirty="0" err="1">
                <a:latin typeface="Calisto MT" panose="02040603050505030304" pitchFamily="18" charset="0"/>
                <a:ea typeface="Tahoma" panose="020B0604030504040204" pitchFamily="34" charset="0"/>
                <a:cs typeface="Tahoma" panose="020B0604030504040204" pitchFamily="34" charset="0"/>
              </a:rPr>
              <a:t>organizare</a:t>
            </a:r>
            <a:r>
              <a:rPr lang="fr-FR" altLang="ro-RO" dirty="0">
                <a:latin typeface="Calisto MT" panose="02040603050505030304" pitchFamily="18" charset="0"/>
                <a:ea typeface="Tahoma" panose="020B0604030504040204" pitchFamily="34" charset="0"/>
                <a:cs typeface="Tahoma" panose="020B0604030504040204" pitchFamily="34" charset="0"/>
              </a:rPr>
              <a:t> a </a:t>
            </a:r>
            <a:r>
              <a:rPr lang="fr-FR" altLang="ro-RO" dirty="0" err="1">
                <a:latin typeface="Calisto MT" panose="02040603050505030304" pitchFamily="18" charset="0"/>
                <a:ea typeface="Tahoma" panose="020B0604030504040204" pitchFamily="34" charset="0"/>
                <a:cs typeface="Tahoma" panose="020B0604030504040204" pitchFamily="34" charset="0"/>
              </a:rPr>
              <a:t>secțiilor</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bilingve</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francofone</a:t>
            </a:r>
            <a:r>
              <a:rPr lang="fr-FR" altLang="ro-RO" dirty="0">
                <a:latin typeface="Calisto MT" panose="02040603050505030304" pitchFamily="18" charset="0"/>
                <a:ea typeface="Tahoma" panose="020B0604030504040204" pitchFamily="34" charset="0"/>
                <a:cs typeface="Tahoma" panose="020B0604030504040204" pitchFamily="34" charset="0"/>
              </a:rPr>
              <a:t> incluse </a:t>
            </a:r>
            <a:r>
              <a:rPr lang="fr-FR" altLang="ro-RO" dirty="0" err="1">
                <a:latin typeface="Calisto MT" panose="02040603050505030304" pitchFamily="18" charset="0"/>
                <a:ea typeface="Tahoma" panose="020B0604030504040204" pitchFamily="34" charset="0"/>
                <a:cs typeface="Tahoma" panose="020B0604030504040204" pitchFamily="34" charset="0"/>
              </a:rPr>
              <a:t>în</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proiectul</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bilateral</a:t>
            </a:r>
            <a:r>
              <a:rPr lang="fr-FR" altLang="ro-RO" dirty="0">
                <a:latin typeface="Calisto MT" panose="02040603050505030304" pitchFamily="18" charset="0"/>
                <a:ea typeface="Tahoma" panose="020B0604030504040204" pitchFamily="34" charset="0"/>
                <a:cs typeface="Tahoma" panose="020B0604030504040204" pitchFamily="34" charset="0"/>
              </a:rPr>
              <a:t> franco-</a:t>
            </a:r>
            <a:r>
              <a:rPr lang="fr-FR" altLang="ro-RO" dirty="0" err="1">
                <a:latin typeface="Calisto MT" panose="02040603050505030304" pitchFamily="18" charset="0"/>
                <a:ea typeface="Tahoma" panose="020B0604030504040204" pitchFamily="34" charset="0"/>
                <a:cs typeface="Tahoma" panose="020B0604030504040204" pitchFamily="34" charset="0"/>
              </a:rPr>
              <a:t>român</a:t>
            </a:r>
            <a:r>
              <a:rPr lang="fr-FR" altLang="ro-RO" dirty="0">
                <a:latin typeface="Calisto MT" panose="02040603050505030304" pitchFamily="18" charset="0"/>
                <a:ea typeface="Tahoma" panose="020B0604030504040204" pitchFamily="34" charset="0"/>
                <a:cs typeface="Tahoma" panose="020B0604030504040204" pitchFamily="34" charset="0"/>
              </a:rPr>
              <a:t> “De la </a:t>
            </a:r>
            <a:r>
              <a:rPr lang="fr-FR" altLang="ro-RO" dirty="0" err="1">
                <a:latin typeface="Calisto MT" panose="02040603050505030304" pitchFamily="18" charset="0"/>
                <a:ea typeface="Tahoma" panose="020B0604030504040204" pitchFamily="34" charset="0"/>
                <a:cs typeface="Tahoma" panose="020B0604030504040204" pitchFamily="34" charset="0"/>
              </a:rPr>
              <a:t>învățământul</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bilingv</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către</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filierele</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universitare</a:t>
            </a:r>
            <a:r>
              <a:rPr lang="fr-FR" altLang="ro-RO" dirty="0">
                <a:latin typeface="Calisto MT" panose="02040603050505030304" pitchFamily="18" charset="0"/>
                <a:ea typeface="Tahoma" panose="020B0604030504040204" pitchFamily="34" charset="0"/>
                <a:cs typeface="Tahoma" panose="020B0604030504040204" pitchFamily="34" charset="0"/>
              </a:rPr>
              <a:t> </a:t>
            </a:r>
            <a:r>
              <a:rPr lang="fr-FR" altLang="ro-RO" dirty="0" err="1">
                <a:latin typeface="Calisto MT" panose="02040603050505030304" pitchFamily="18" charset="0"/>
                <a:ea typeface="Tahoma" panose="020B0604030504040204" pitchFamily="34" charset="0"/>
                <a:cs typeface="Tahoma" panose="020B0604030504040204" pitchFamily="34" charset="0"/>
              </a:rPr>
              <a:t>francofone</a:t>
            </a:r>
            <a:r>
              <a:rPr lang="fr-FR" altLang="ro-RO" dirty="0">
                <a:latin typeface="Calisto MT" panose="02040603050505030304" pitchFamily="18" charset="0"/>
                <a:ea typeface="Tahoma" panose="020B0604030504040204" pitchFamily="34" charset="0"/>
                <a:cs typeface="Tahoma" panose="020B0604030504040204" pitchFamily="34" charset="0"/>
              </a:rPr>
              <a:t>“</a:t>
            </a:r>
            <a:r>
              <a:rPr lang="ro-RO" altLang="ro-RO" dirty="0">
                <a:latin typeface="Calisto MT" panose="02040603050505030304" pitchFamily="18" charset="0"/>
                <a:ea typeface="Tahoma" panose="020B0604030504040204" pitchFamily="34" charset="0"/>
                <a:cs typeface="Tahoma" panose="020B0604030504040204" pitchFamily="34" charset="0"/>
              </a:rPr>
              <a:t> aprobată prin ordinul ministrului educației naționale nr. 4424/28.08.2014, publicată în M. Of. nr. </a:t>
            </a:r>
            <a:r>
              <a:rPr lang="en-US" altLang="ro-RO" dirty="0">
                <a:latin typeface="Calisto MT" panose="02040603050505030304" pitchFamily="18" charset="0"/>
                <a:ea typeface="Tahoma" panose="020B0604030504040204" pitchFamily="34" charset="0"/>
                <a:cs typeface="Tahoma" panose="020B0604030504040204" pitchFamily="34" charset="0"/>
              </a:rPr>
              <a:t>658/08.09.2014</a:t>
            </a:r>
            <a:r>
              <a:rPr lang="ro-RO" altLang="ro-RO" dirty="0">
                <a:latin typeface="Calisto MT" panose="02040603050505030304" pitchFamily="18" charset="0"/>
                <a:ea typeface="Tahoma" panose="020B0604030504040204" pitchFamily="34" charset="0"/>
                <a:cs typeface="Tahoma" panose="020B0604030504040204" pitchFamily="34" charset="0"/>
              </a:rPr>
              <a:t>.</a:t>
            </a:r>
          </a:p>
          <a:p>
            <a:pPr algn="just"/>
            <a:endParaRPr lang="ro-RO" altLang="ro-RO" dirty="0">
              <a:latin typeface="Calisto MT" panose="02040603050505030304" pitchFamily="18" charset="0"/>
              <a:ea typeface="Tahoma" panose="020B0604030504040204" pitchFamily="34" charset="0"/>
              <a:cs typeface="Tahoma" panose="020B0604030504040204" pitchFamily="34" charset="0"/>
            </a:endParaRPr>
          </a:p>
          <a:p>
            <a:pPr algn="just"/>
            <a:r>
              <a:rPr lang="ro-RO" altLang="ro-RO" dirty="0">
                <a:latin typeface="Calisto MT" panose="02040603050505030304" pitchFamily="18" charset="0"/>
                <a:ea typeface="Tahoma" panose="020B0604030504040204" pitchFamily="34" charset="0"/>
                <a:cs typeface="Tahoma" panose="020B0604030504040204" pitchFamily="34" charset="0"/>
              </a:rPr>
              <a:t>Convenția de parteneriat nr. 9801/29.08.2014 între Institutul Francez din România și Ministerul Educației Naționale în vederea implementării unei serii de acțiuni culturale și educative adresate elevilor și cadrelor didactice pentru promovarea limbii franceze și a francofoniei în învățământul preuniversitar (recunoașterea și echivalarea DELF A1, A2 sau superior).</a:t>
            </a:r>
          </a:p>
          <a:p>
            <a:endParaRPr lang="en-US" altLang="ro-RO" sz="2000" dirty="0">
              <a:latin typeface="Calisto MT" panose="02040603050505030304" pitchFamily="18" charset="0"/>
              <a:ea typeface="Tahoma" panose="020B0604030504040204" pitchFamily="34" charset="0"/>
              <a:cs typeface="Tahoma" panose="020B0604030504040204" pitchFamily="34" charset="0"/>
            </a:endParaRPr>
          </a:p>
          <a:p>
            <a:pPr algn="just"/>
            <a:r>
              <a:rPr lang="ro-RO" altLang="ro-RO" dirty="0">
                <a:latin typeface="Calisto MT" panose="02040603050505030304" pitchFamily="18" charset="0"/>
                <a:ea typeface="Tahoma" panose="020B0604030504040204" pitchFamily="34" charset="0"/>
                <a:cs typeface="Tahoma" panose="020B0604030504040204" pitchFamily="34" charset="0"/>
              </a:rPr>
              <a:t>Acord de colaborare (nr. 43 /DS/ 04.02.2014) între Institutul Francez din România și Ministerul Educației Naționale privind recunoașterea participării cadrelor didactice la activitățile de formare continuă realizate de Institutul Francez din România și acordarea de credite profesionale.</a:t>
            </a:r>
            <a:endParaRPr lang="ro-RO" altLang="ro-RO" sz="2400" dirty="0">
              <a:latin typeface="Calisto MT" panose="02040603050505030304" pitchFamily="18" charset="0"/>
              <a:ea typeface="Tahoma" panose="020B0604030504040204" pitchFamily="34" charset="0"/>
              <a:cs typeface="Tahoma" panose="020B0604030504040204" pitchFamily="34" charset="0"/>
            </a:endParaRPr>
          </a:p>
          <a:p>
            <a:endParaRPr lang="ro-RO" altLang="ro-RO" sz="2400" dirty="0">
              <a:latin typeface="Tahoma" panose="020B0604030504040204" pitchFamily="34" charset="0"/>
              <a:ea typeface="Tahoma" panose="020B0604030504040204" pitchFamily="34" charset="0"/>
              <a:cs typeface="Tahoma" panose="020B0604030504040204" pitchFamily="34" charset="0"/>
            </a:endParaRPr>
          </a:p>
          <a:p>
            <a:endParaRPr lang="ro-RO" dirty="0"/>
          </a:p>
        </p:txBody>
      </p:sp>
    </p:spTree>
    <p:extLst>
      <p:ext uri="{BB962C8B-B14F-4D97-AF65-F5344CB8AC3E}">
        <p14:creationId xmlns:p14="http://schemas.microsoft.com/office/powerpoint/2010/main" val="1937568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2587" y="624110"/>
            <a:ext cx="9972026" cy="1280890"/>
          </a:xfrm>
        </p:spPr>
        <p:txBody>
          <a:bodyPr>
            <a:normAutofit fontScale="90000"/>
          </a:bodyPr>
          <a:lstStyle/>
          <a:p>
            <a:pPr algn="ctr"/>
            <a:r>
              <a:rPr lang="ro-RO" altLang="ro-RO" b="1" dirty="0">
                <a:solidFill>
                  <a:schemeClr val="accent1"/>
                </a:solidFill>
                <a:latin typeface="Calisto MT" panose="02040603050505030304" pitchFamily="18" charset="0"/>
                <a:cs typeface="Times New Roman" panose="02020603050405020304" pitchFamily="18" charset="0"/>
              </a:rPr>
              <a:t>METODOLOGII/CONVENȚII</a:t>
            </a:r>
            <a:r>
              <a:rPr lang="en-US" altLang="ro-RO" b="1" dirty="0">
                <a:solidFill>
                  <a:schemeClr val="accent1"/>
                </a:solidFill>
                <a:latin typeface="Calisto MT" panose="02040603050505030304" pitchFamily="18" charset="0"/>
                <a:cs typeface="Times New Roman" panose="02020603050405020304" pitchFamily="18" charset="0"/>
              </a:rPr>
              <a:t> DE PARTENERIAT </a:t>
            </a:r>
            <a:r>
              <a:rPr lang="ro-RO" altLang="ro-RO" b="1" dirty="0">
                <a:solidFill>
                  <a:schemeClr val="accent1"/>
                </a:solidFill>
                <a:latin typeface="Calisto MT" panose="02040603050505030304" pitchFamily="18" charset="0"/>
                <a:cs typeface="Times New Roman" panose="02020603050405020304" pitchFamily="18" charset="0"/>
              </a:rPr>
              <a:t>/ACORDURI DE COLABORARE</a:t>
            </a:r>
            <a:r>
              <a:rPr lang="ro-RO" altLang="ro-RO" dirty="0">
                <a:solidFill>
                  <a:srgbClr val="0070C0"/>
                </a:solidFill>
                <a:latin typeface="Times New Roman" panose="02020603050405020304" pitchFamily="18" charset="0"/>
                <a:cs typeface="Times New Roman" panose="02020603050405020304" pitchFamily="18" charset="0"/>
              </a:rPr>
              <a:t/>
            </a:r>
            <a:br>
              <a:rPr lang="ro-RO" altLang="ro-RO" dirty="0">
                <a:solidFill>
                  <a:srgbClr val="0070C0"/>
                </a:solidFill>
                <a:latin typeface="Times New Roman" panose="02020603050405020304" pitchFamily="18" charset="0"/>
                <a:cs typeface="Times New Roman" panose="02020603050405020304" pitchFamily="18" charset="0"/>
              </a:rPr>
            </a:br>
            <a:endParaRPr lang="ro-RO" dirty="0"/>
          </a:p>
        </p:txBody>
      </p:sp>
      <p:sp>
        <p:nvSpPr>
          <p:cNvPr id="3" name="Content Placeholder 2"/>
          <p:cNvSpPr>
            <a:spLocks noGrp="1"/>
          </p:cNvSpPr>
          <p:nvPr>
            <p:ph idx="1"/>
          </p:nvPr>
        </p:nvSpPr>
        <p:spPr>
          <a:xfrm>
            <a:off x="1698170" y="2042556"/>
            <a:ext cx="9806441" cy="3868666"/>
          </a:xfrm>
        </p:spPr>
        <p:txBody>
          <a:bodyPr>
            <a:normAutofit/>
          </a:bodyPr>
          <a:lstStyle/>
          <a:p>
            <a:pPr algn="just"/>
            <a:r>
              <a:rPr lang="ro-RO" altLang="ro-RO" dirty="0">
                <a:solidFill>
                  <a:schemeClr val="tx1"/>
                </a:solidFill>
                <a:latin typeface="Calisto MT" panose="02040603050505030304" pitchFamily="18" charset="0"/>
                <a:cs typeface="Tahoma" panose="020B0604030504040204" pitchFamily="34" charset="0"/>
              </a:rPr>
              <a:t>Convenția DELE  - A</a:t>
            </a:r>
            <a:r>
              <a:rPr lang="fr-FR" altLang="ro-RO" dirty="0">
                <a:solidFill>
                  <a:schemeClr val="tx1"/>
                </a:solidFill>
                <a:latin typeface="Calisto MT" panose="02040603050505030304" pitchFamily="18" charset="0"/>
                <a:cs typeface="Tahoma" panose="020B0604030504040204" pitchFamily="34" charset="0"/>
              </a:rPr>
              <a:t>ct </a:t>
            </a:r>
            <a:r>
              <a:rPr lang="fr-FR" altLang="ro-RO" dirty="0" err="1">
                <a:solidFill>
                  <a:schemeClr val="tx1"/>
                </a:solidFill>
                <a:latin typeface="Calisto MT" panose="02040603050505030304" pitchFamily="18" charset="0"/>
                <a:cs typeface="Tahoma" panose="020B0604030504040204" pitchFamily="34" charset="0"/>
              </a:rPr>
              <a:t>adițional</a:t>
            </a:r>
            <a:r>
              <a:rPr lang="fr-FR" altLang="ro-RO" dirty="0">
                <a:solidFill>
                  <a:schemeClr val="tx1"/>
                </a:solidFill>
                <a:latin typeface="Calisto MT" panose="02040603050505030304" pitchFamily="18" charset="0"/>
                <a:cs typeface="Tahoma" panose="020B0604030504040204" pitchFamily="34" charset="0"/>
              </a:rPr>
              <a:t> de </a:t>
            </a:r>
            <a:r>
              <a:rPr lang="fr-FR" altLang="ro-RO" dirty="0" err="1">
                <a:solidFill>
                  <a:schemeClr val="tx1"/>
                </a:solidFill>
                <a:latin typeface="Calisto MT" panose="02040603050505030304" pitchFamily="18" charset="0"/>
                <a:cs typeface="Tahoma" panose="020B0604030504040204" pitchFamily="34" charset="0"/>
              </a:rPr>
              <a:t>modificare</a:t>
            </a:r>
            <a:r>
              <a:rPr lang="fr-FR" altLang="ro-RO" dirty="0">
                <a:solidFill>
                  <a:schemeClr val="tx1"/>
                </a:solidFill>
                <a:latin typeface="Calisto MT" panose="02040603050505030304" pitchFamily="18" charset="0"/>
                <a:cs typeface="Tahoma" panose="020B0604030504040204" pitchFamily="34" charset="0"/>
              </a:rPr>
              <a:t> și </a:t>
            </a:r>
            <a:r>
              <a:rPr lang="fr-FR" altLang="ro-RO" dirty="0" err="1">
                <a:solidFill>
                  <a:schemeClr val="tx1"/>
                </a:solidFill>
                <a:latin typeface="Calisto MT" panose="02040603050505030304" pitchFamily="18" charset="0"/>
                <a:cs typeface="Tahoma" panose="020B0604030504040204" pitchFamily="34" charset="0"/>
              </a:rPr>
              <a:t>completare</a:t>
            </a:r>
            <a:r>
              <a:rPr lang="fr-FR" altLang="ro-RO" dirty="0">
                <a:solidFill>
                  <a:schemeClr val="tx1"/>
                </a:solidFill>
                <a:latin typeface="Calisto MT" panose="02040603050505030304" pitchFamily="18" charset="0"/>
                <a:cs typeface="Tahoma" panose="020B0604030504040204" pitchFamily="34" charset="0"/>
              </a:rPr>
              <a:t> a</a:t>
            </a:r>
            <a:r>
              <a:rPr lang="ro-RO"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acordului</a:t>
            </a:r>
            <a:r>
              <a:rPr lang="fr-FR" altLang="ro-RO" dirty="0">
                <a:solidFill>
                  <a:schemeClr val="tx1"/>
                </a:solidFill>
                <a:latin typeface="Calisto MT" panose="02040603050505030304" pitchFamily="18" charset="0"/>
                <a:cs typeface="Tahoma" panose="020B0604030504040204" pitchFamily="34" charset="0"/>
              </a:rPr>
              <a:t> de </a:t>
            </a:r>
            <a:r>
              <a:rPr lang="fr-FR" altLang="ro-RO" dirty="0" err="1">
                <a:solidFill>
                  <a:schemeClr val="tx1"/>
                </a:solidFill>
                <a:latin typeface="Calisto MT" panose="02040603050505030304" pitchFamily="18" charset="0"/>
                <a:cs typeface="Tahoma" panose="020B0604030504040204" pitchFamily="34" charset="0"/>
              </a:rPr>
              <a:t>colaborare</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semnat</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între</a:t>
            </a:r>
            <a:r>
              <a:rPr lang="ro-RO"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Ministerul</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Educației</a:t>
            </a:r>
            <a:r>
              <a:rPr lang="fr-FR" altLang="ro-RO" dirty="0">
                <a:solidFill>
                  <a:schemeClr val="tx1"/>
                </a:solidFill>
                <a:latin typeface="Calisto MT" panose="02040603050505030304" pitchFamily="18" charset="0"/>
                <a:cs typeface="Tahoma" panose="020B0604030504040204" pitchFamily="34" charset="0"/>
              </a:rPr>
              <a:t> </a:t>
            </a:r>
            <a:r>
              <a:rPr lang="ro-RO" altLang="ro-RO" dirty="0">
                <a:solidFill>
                  <a:schemeClr val="tx1"/>
                </a:solidFill>
                <a:latin typeface="Calisto MT" panose="02040603050505030304" pitchFamily="18" charset="0"/>
                <a:cs typeface="Tahoma" panose="020B0604030504040204" pitchFamily="34" charset="0"/>
              </a:rPr>
              <a:t>Și</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Cercetării</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Științifice</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din</a:t>
            </a:r>
            <a:r>
              <a:rPr lang="fr-FR" altLang="ro-RO" dirty="0">
                <a:solidFill>
                  <a:schemeClr val="tx1"/>
                </a:solidFill>
                <a:latin typeface="Calisto MT" panose="02040603050505030304" pitchFamily="18" charset="0"/>
                <a:cs typeface="Tahoma" panose="020B0604030504040204" pitchFamily="34" charset="0"/>
              </a:rPr>
              <a:t> </a:t>
            </a:r>
            <a:r>
              <a:rPr lang="ro-RO" altLang="ro-RO" dirty="0" err="1">
                <a:solidFill>
                  <a:schemeClr val="tx1"/>
                </a:solidFill>
                <a:latin typeface="Calisto MT" panose="02040603050505030304" pitchFamily="18" charset="0"/>
                <a:cs typeface="Tahoma" panose="020B0604030504040204" pitchFamily="34" charset="0"/>
              </a:rPr>
              <a:t>R</a:t>
            </a:r>
            <a:r>
              <a:rPr lang="fr-FR" altLang="ro-RO" dirty="0" err="1">
                <a:solidFill>
                  <a:schemeClr val="tx1"/>
                </a:solidFill>
                <a:latin typeface="Calisto MT" panose="02040603050505030304" pitchFamily="18" charset="0"/>
                <a:cs typeface="Tahoma" panose="020B0604030504040204" pitchFamily="34" charset="0"/>
              </a:rPr>
              <a:t>omânia</a:t>
            </a:r>
            <a:r>
              <a:rPr lang="ro-RO" altLang="ro-RO" dirty="0">
                <a:solidFill>
                  <a:schemeClr val="tx1"/>
                </a:solidFill>
                <a:latin typeface="Calisto MT" panose="02040603050505030304" pitchFamily="18" charset="0"/>
                <a:cs typeface="Tahoma" panose="020B0604030504040204" pitchFamily="34" charset="0"/>
              </a:rPr>
              <a:t> </a:t>
            </a:r>
            <a:r>
              <a:rPr lang="fr-FR" altLang="ro-RO" dirty="0">
                <a:solidFill>
                  <a:schemeClr val="tx1"/>
                </a:solidFill>
                <a:latin typeface="Calisto MT" panose="02040603050505030304" pitchFamily="18" charset="0"/>
                <a:cs typeface="Tahoma" panose="020B0604030504040204" pitchFamily="34" charset="0"/>
              </a:rPr>
              <a:t>și </a:t>
            </a:r>
            <a:r>
              <a:rPr lang="fr-FR" altLang="ro-RO" dirty="0" err="1">
                <a:solidFill>
                  <a:schemeClr val="tx1"/>
                </a:solidFill>
                <a:latin typeface="Calisto MT" panose="02040603050505030304" pitchFamily="18" charset="0"/>
                <a:cs typeface="Tahoma" panose="020B0604030504040204" pitchFamily="34" charset="0"/>
              </a:rPr>
              <a:t>Institutul</a:t>
            </a:r>
            <a:r>
              <a:rPr lang="fr-FR"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Cervantes</a:t>
            </a:r>
            <a:r>
              <a:rPr lang="fr-FR" altLang="ro-RO" dirty="0">
                <a:solidFill>
                  <a:schemeClr val="tx1"/>
                </a:solidFill>
                <a:latin typeface="Calisto MT" panose="02040603050505030304" pitchFamily="18" charset="0"/>
                <a:cs typeface="Tahoma" panose="020B0604030504040204" pitchFamily="34" charset="0"/>
              </a:rPr>
              <a:t> </a:t>
            </a:r>
            <a:r>
              <a:rPr lang="ro-RO" altLang="ro-RO" dirty="0">
                <a:solidFill>
                  <a:schemeClr val="tx1"/>
                </a:solidFill>
                <a:latin typeface="Calisto MT" panose="02040603050505030304" pitchFamily="18" charset="0"/>
                <a:cs typeface="Tahoma" panose="020B0604030504040204" pitchFamily="34" charset="0"/>
              </a:rPr>
              <a:t> </a:t>
            </a:r>
            <a:r>
              <a:rPr lang="fr-FR" altLang="ro-RO" dirty="0" err="1">
                <a:solidFill>
                  <a:schemeClr val="tx1"/>
                </a:solidFill>
                <a:latin typeface="Calisto MT" panose="02040603050505030304" pitchFamily="18" charset="0"/>
                <a:cs typeface="Tahoma" panose="020B0604030504040204" pitchFamily="34" charset="0"/>
              </a:rPr>
              <a:t>din</a:t>
            </a:r>
            <a:r>
              <a:rPr lang="fr-FR" altLang="ro-RO" dirty="0">
                <a:solidFill>
                  <a:schemeClr val="tx1"/>
                </a:solidFill>
                <a:latin typeface="Calisto MT" panose="02040603050505030304" pitchFamily="18" charset="0"/>
                <a:cs typeface="Tahoma" panose="020B0604030504040204" pitchFamily="34" charset="0"/>
              </a:rPr>
              <a:t> 24 </a:t>
            </a:r>
            <a:r>
              <a:rPr lang="fr-FR" altLang="ro-RO" dirty="0" err="1">
                <a:solidFill>
                  <a:schemeClr val="tx1"/>
                </a:solidFill>
                <a:latin typeface="Calisto MT" panose="02040603050505030304" pitchFamily="18" charset="0"/>
                <a:cs typeface="Tahoma" panose="020B0604030504040204" pitchFamily="34" charset="0"/>
              </a:rPr>
              <a:t>martie</a:t>
            </a:r>
            <a:r>
              <a:rPr lang="fr-FR" altLang="ro-RO" dirty="0">
                <a:solidFill>
                  <a:schemeClr val="tx1"/>
                </a:solidFill>
                <a:latin typeface="Calisto MT" panose="02040603050505030304" pitchFamily="18" charset="0"/>
                <a:cs typeface="Tahoma" panose="020B0604030504040204" pitchFamily="34" charset="0"/>
              </a:rPr>
              <a:t> 2009</a:t>
            </a:r>
            <a:r>
              <a:rPr lang="ro-RO" altLang="ro-RO" dirty="0">
                <a:solidFill>
                  <a:schemeClr val="tx1"/>
                </a:solidFill>
                <a:latin typeface="Calisto MT" panose="02040603050505030304" pitchFamily="18" charset="0"/>
                <a:cs typeface="Tahoma" panose="020B0604030504040204" pitchFamily="34" charset="0"/>
              </a:rPr>
              <a:t>, nr. 9772/ 24.06.2015.</a:t>
            </a:r>
            <a:endParaRPr lang="en-US" altLang="ro-RO" dirty="0">
              <a:solidFill>
                <a:schemeClr val="tx1"/>
              </a:solidFill>
              <a:latin typeface="Calisto MT" panose="02040603050505030304" pitchFamily="18" charset="0"/>
              <a:cs typeface="Tahoma" panose="020B0604030504040204" pitchFamily="34" charset="0"/>
            </a:endParaRPr>
          </a:p>
          <a:p>
            <a:pPr algn="just"/>
            <a:r>
              <a:rPr lang="ro-RO" altLang="ro-RO" dirty="0">
                <a:solidFill>
                  <a:schemeClr val="tx1"/>
                </a:solidFill>
                <a:latin typeface="Calisto MT" panose="02040603050505030304" pitchFamily="18" charset="0"/>
                <a:cs typeface="Tahoma" panose="020B0604030504040204" pitchFamily="34" charset="0"/>
              </a:rPr>
              <a:t>Acord de colaborare încheiat între MENCS – Goethe Institut, privind promovarea limbii germane moderne și a calității predării limbii germane în învățământul preuniversitar – nr. 8713/07.03.2016.</a:t>
            </a:r>
            <a:endParaRPr lang="en-US" altLang="ro-RO" dirty="0">
              <a:solidFill>
                <a:schemeClr val="tx1"/>
              </a:solidFill>
              <a:latin typeface="Calisto MT" panose="02040603050505030304" pitchFamily="18" charset="0"/>
              <a:cs typeface="Tahoma" panose="020B0604030504040204" pitchFamily="34" charset="0"/>
            </a:endParaRPr>
          </a:p>
          <a:p>
            <a:pPr algn="just"/>
            <a:r>
              <a:rPr lang="ro-RO" altLang="ro-RO" dirty="0">
                <a:solidFill>
                  <a:schemeClr val="tx1"/>
                </a:solidFill>
                <a:latin typeface="Calisto MT" panose="02040603050505030304" pitchFamily="18" charset="0"/>
                <a:cs typeface="Tahoma" panose="020B0604030504040204" pitchFamily="34" charset="0"/>
              </a:rPr>
              <a:t>Protocol de colaborare privind derularea în România a programului FLEX – </a:t>
            </a:r>
            <a:r>
              <a:rPr lang="ro-RO" altLang="ro-RO" dirty="0" err="1">
                <a:solidFill>
                  <a:schemeClr val="tx1"/>
                </a:solidFill>
                <a:latin typeface="Calisto MT" panose="02040603050505030304" pitchFamily="18" charset="0"/>
                <a:cs typeface="Tahoma" panose="020B0604030504040204" pitchFamily="34" charset="0"/>
              </a:rPr>
              <a:t>Future</a:t>
            </a:r>
            <a:r>
              <a:rPr lang="ro-RO" altLang="ro-RO" dirty="0">
                <a:solidFill>
                  <a:schemeClr val="tx1"/>
                </a:solidFill>
                <a:latin typeface="Calisto MT" panose="02040603050505030304" pitchFamily="18" charset="0"/>
                <a:cs typeface="Tahoma" panose="020B0604030504040204" pitchFamily="34" charset="0"/>
              </a:rPr>
              <a:t> </a:t>
            </a:r>
            <a:r>
              <a:rPr lang="ro-RO" altLang="ro-RO" dirty="0" err="1">
                <a:solidFill>
                  <a:schemeClr val="tx1"/>
                </a:solidFill>
                <a:latin typeface="Calisto MT" panose="02040603050505030304" pitchFamily="18" charset="0"/>
                <a:cs typeface="Tahoma" panose="020B0604030504040204" pitchFamily="34" charset="0"/>
              </a:rPr>
              <a:t>Leaders</a:t>
            </a:r>
            <a:r>
              <a:rPr lang="ro-RO" altLang="ro-RO" dirty="0">
                <a:solidFill>
                  <a:schemeClr val="tx1"/>
                </a:solidFill>
                <a:latin typeface="Calisto MT" panose="02040603050505030304" pitchFamily="18" charset="0"/>
                <a:cs typeface="Tahoma" panose="020B0604030504040204" pitchFamily="34" charset="0"/>
              </a:rPr>
              <a:t> Exchange Program – nr. 10584/06.10.2015 (valabil până la data de 06.10.2020)</a:t>
            </a:r>
            <a:endParaRPr lang="en-US" altLang="ro-RO" dirty="0">
              <a:solidFill>
                <a:schemeClr val="tx1"/>
              </a:solidFill>
              <a:latin typeface="Calisto MT" panose="02040603050505030304" pitchFamily="18" charset="0"/>
              <a:cs typeface="Tahoma" panose="020B0604030504040204" pitchFamily="34" charset="0"/>
            </a:endParaRPr>
          </a:p>
          <a:p>
            <a:pPr algn="just"/>
            <a:r>
              <a:rPr lang="en-US" altLang="ro-RO" dirty="0">
                <a:solidFill>
                  <a:schemeClr val="tx1"/>
                </a:solidFill>
                <a:latin typeface="Calisto MT" panose="02040603050505030304" pitchFamily="18" charset="0"/>
                <a:cs typeface="Tahoma" panose="020B0604030504040204" pitchFamily="34" charset="0"/>
              </a:rPr>
              <a:t>Protocol de </a:t>
            </a:r>
            <a:r>
              <a:rPr lang="en-US" altLang="ro-RO" dirty="0" err="1">
                <a:solidFill>
                  <a:schemeClr val="tx1"/>
                </a:solidFill>
                <a:latin typeface="Calisto MT" panose="02040603050505030304" pitchFamily="18" charset="0"/>
                <a:cs typeface="Tahoma" panose="020B0604030504040204" pitchFamily="34" charset="0"/>
              </a:rPr>
              <a:t>colaborare</a:t>
            </a:r>
            <a:r>
              <a:rPr lang="en-US" altLang="ro-RO" dirty="0">
                <a:solidFill>
                  <a:schemeClr val="tx1"/>
                </a:solidFill>
                <a:latin typeface="Calisto MT" panose="02040603050505030304" pitchFamily="18" charset="0"/>
                <a:cs typeface="Tahoma" panose="020B0604030504040204" pitchFamily="34" charset="0"/>
              </a:rPr>
              <a:t> </a:t>
            </a:r>
            <a:r>
              <a:rPr lang="ro-RO" altLang="ro-RO" dirty="0">
                <a:solidFill>
                  <a:schemeClr val="tx1"/>
                </a:solidFill>
                <a:latin typeface="Calisto MT" panose="02040603050505030304" pitchFamily="18" charset="0"/>
                <a:cs typeface="Tahoma" panose="020B0604030504040204" pitchFamily="34" charset="0"/>
              </a:rPr>
              <a:t>între Ministerul Educației Naționale și Asociația Română a Profesorilor de Limba Franceză privind </a:t>
            </a:r>
            <a:r>
              <a:rPr lang="ro-RO" dirty="0">
                <a:latin typeface="Calisto MT" panose="02040603050505030304" pitchFamily="18" charset="0"/>
              </a:rPr>
              <a:t>implementarea unei serii de acțiuni</a:t>
            </a:r>
            <a:r>
              <a:rPr lang="ro-RO" b="1" dirty="0">
                <a:latin typeface="Calisto MT" panose="02040603050505030304" pitchFamily="18" charset="0"/>
              </a:rPr>
              <a:t> </a:t>
            </a:r>
            <a:r>
              <a:rPr lang="ro-RO" dirty="0">
                <a:latin typeface="Calisto MT" panose="02040603050505030304" pitchFamily="18" charset="0"/>
              </a:rPr>
              <a:t>culturale și educative adresate elevilor și cadrelor didactice pentru promovarea limbii franceze și a francofoniei în învățământul preuniversitar</a:t>
            </a:r>
            <a:r>
              <a:rPr lang="ro-RO" dirty="0"/>
              <a:t> – </a:t>
            </a:r>
            <a:r>
              <a:rPr lang="ro-RO" dirty="0">
                <a:latin typeface="Calisto MT" panose="02040603050505030304" pitchFamily="18" charset="0"/>
              </a:rPr>
              <a:t>nr. </a:t>
            </a:r>
            <a:r>
              <a:rPr lang="fr-FR" dirty="0">
                <a:latin typeface="Calisto MT" panose="02040603050505030304" pitchFamily="18" charset="0"/>
              </a:rPr>
              <a:t>11372/ 12.12.2016</a:t>
            </a:r>
            <a:endParaRPr lang="ro-RO" dirty="0">
              <a:latin typeface="Calisto MT" panose="02040603050505030304" pitchFamily="18" charset="0"/>
            </a:endParaRPr>
          </a:p>
          <a:p>
            <a:pPr marL="0" indent="0" algn="just">
              <a:buNone/>
            </a:pPr>
            <a:endParaRPr lang="en-US" altLang="ro-RO" dirty="0">
              <a:solidFill>
                <a:schemeClr val="tx1"/>
              </a:solidFill>
              <a:latin typeface="Calisto MT" panose="02040603050505030304" pitchFamily="18" charset="0"/>
              <a:cs typeface="Tahoma" panose="020B0604030504040204" pitchFamily="34" charset="0"/>
            </a:endParaRPr>
          </a:p>
          <a:p>
            <a:pPr marL="0" indent="0" algn="just">
              <a:buNone/>
            </a:pPr>
            <a:endParaRPr lang="ro-RO" altLang="ro-RO" dirty="0">
              <a:solidFill>
                <a:srgbClr val="FF0000"/>
              </a:solidFill>
              <a:latin typeface="Tahoma" panose="020B0604030504040204" pitchFamily="34" charset="0"/>
              <a:cs typeface="Tahoma" panose="020B0604030504040204" pitchFamily="34" charset="0"/>
            </a:endParaRPr>
          </a:p>
          <a:p>
            <a:pPr algn="just"/>
            <a:endParaRPr lang="en-US" altLang="ro-RO" dirty="0">
              <a:solidFill>
                <a:srgbClr val="FF0000"/>
              </a:solidFill>
              <a:latin typeface="Tahoma" panose="020B0604030504040204" pitchFamily="34" charset="0"/>
              <a:cs typeface="Tahoma" panose="020B0604030504040204" pitchFamily="34" charset="0"/>
            </a:endParaRPr>
          </a:p>
          <a:p>
            <a:pPr algn="just"/>
            <a:endParaRPr lang="en-US" altLang="ro-RO" dirty="0"/>
          </a:p>
        </p:txBody>
      </p:sp>
    </p:spTree>
    <p:extLst>
      <p:ext uri="{BB962C8B-B14F-4D97-AF65-F5344CB8AC3E}">
        <p14:creationId xmlns:p14="http://schemas.microsoft.com/office/powerpoint/2010/main" val="20629501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565" y="554441"/>
            <a:ext cx="9451029" cy="1280890"/>
          </a:xfrm>
        </p:spPr>
        <p:txBody>
          <a:bodyPr>
            <a:noAutofit/>
          </a:bodyPr>
          <a:lstStyle/>
          <a:p>
            <a:pPr algn="ctr"/>
            <a:r>
              <a:rPr lang="ro-RO" altLang="en-US"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OLIMPIADE ȘI CONCURSURI: REGULAMENTE, METODOLOGII SPECIFICE</a:t>
            </a:r>
            <a: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t/>
            </a:r>
            <a:b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br>
            <a: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t/>
            </a:r>
            <a:b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br>
            <a:endParaRPr lang="ro-RO" sz="2400" dirty="0">
              <a:solidFill>
                <a:schemeClr val="tx1"/>
              </a:solidFill>
              <a:latin typeface="Calisto MT" panose="02040603050505030304"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p:txBody>
          <a:bodyPr/>
          <a:lstStyle/>
          <a:p>
            <a:pPr algn="just"/>
            <a:r>
              <a:rPr lang="ro-RO" i="1" dirty="0">
                <a:latin typeface="Calisto MT" panose="02040603050505030304" pitchFamily="18" charset="0"/>
                <a:ea typeface="Tahoma" panose="020B0604030504040204" pitchFamily="34" charset="0"/>
                <a:cs typeface="Tahoma" panose="020B0604030504040204" pitchFamily="34" charset="0"/>
              </a:rPr>
              <a:t>Metodologia-cadru de organizare şi desfăşurare a competiţiilor şcolare şi Regulamentul de organizare a activităţilor cuprinse în calendarul activităţilor educative, şcolare şi extraşcolare </a:t>
            </a:r>
            <a:r>
              <a:rPr lang="ro-RO" dirty="0">
                <a:latin typeface="Calisto MT" panose="02040603050505030304" pitchFamily="18" charset="0"/>
                <a:ea typeface="Tahoma" panose="020B0604030504040204" pitchFamily="34" charset="0"/>
                <a:cs typeface="Tahoma" panose="020B0604030504040204" pitchFamily="34" charset="0"/>
              </a:rPr>
              <a:t>– aprobată prin OM</a:t>
            </a:r>
            <a:r>
              <a:rPr lang="en-US" dirty="0">
                <a:latin typeface="Calisto MT" panose="02040603050505030304" pitchFamily="18" charset="0"/>
                <a:ea typeface="Tahoma" panose="020B0604030504040204" pitchFamily="34" charset="0"/>
                <a:cs typeface="Tahoma" panose="020B0604030504040204" pitchFamily="34" charset="0"/>
              </a:rPr>
              <a:t>EN</a:t>
            </a:r>
            <a:r>
              <a:rPr lang="ro-RO" dirty="0">
                <a:latin typeface="Calisto MT" panose="02040603050505030304" pitchFamily="18" charset="0"/>
                <a:ea typeface="Tahoma" panose="020B0604030504040204" pitchFamily="34" charset="0"/>
                <a:cs typeface="Tahoma" panose="020B0604030504040204" pitchFamily="34" charset="0"/>
              </a:rPr>
              <a:t> nr. 4203/2018.</a:t>
            </a:r>
          </a:p>
          <a:p>
            <a:pPr algn="just"/>
            <a:r>
              <a:rPr lang="ro-RO" dirty="0">
                <a:latin typeface="Calisto MT" panose="02040603050505030304" pitchFamily="18" charset="0"/>
              </a:rPr>
              <a:t>Actualizarea Regulamentelor specifice de organizare și desfășurare a </a:t>
            </a:r>
            <a:r>
              <a:rPr lang="ro-RO" i="1" dirty="0">
                <a:latin typeface="Calisto MT" panose="02040603050505030304" pitchFamily="18" charset="0"/>
              </a:rPr>
              <a:t>Olimpiadelor naționale de limbi moderne și a </a:t>
            </a:r>
            <a:r>
              <a:rPr lang="ro-RO" dirty="0">
                <a:latin typeface="Calisto MT" panose="02040603050505030304" pitchFamily="18" charset="0"/>
              </a:rPr>
              <a:t>Regulamentului specific </a:t>
            </a:r>
            <a:r>
              <a:rPr lang="ro-RO" i="1" dirty="0">
                <a:latin typeface="Calisto MT" panose="02040603050505030304" pitchFamily="18" charset="0"/>
              </a:rPr>
              <a:t>Olimpiadei de limba și literatura română,  </a:t>
            </a:r>
            <a:r>
              <a:rPr lang="ro-RO" dirty="0">
                <a:latin typeface="Calisto MT" panose="02040603050505030304" pitchFamily="18" charset="0"/>
              </a:rPr>
              <a:t>conform OM</a:t>
            </a:r>
            <a:r>
              <a:rPr lang="en-US" dirty="0">
                <a:latin typeface="Calisto MT" panose="02040603050505030304" pitchFamily="18" charset="0"/>
              </a:rPr>
              <a:t>EN</a:t>
            </a:r>
            <a:r>
              <a:rPr lang="ro-RO" dirty="0">
                <a:latin typeface="Calisto MT" panose="02040603050505030304" pitchFamily="18" charset="0"/>
              </a:rPr>
              <a:t> 4203/2018; </a:t>
            </a:r>
          </a:p>
          <a:p>
            <a:r>
              <a:rPr lang="ro-RO" altLang="en-US" dirty="0">
                <a:solidFill>
                  <a:schemeClr val="tx1"/>
                </a:solidFill>
                <a:latin typeface="Calisto MT" panose="02040603050505030304" pitchFamily="18" charset="0"/>
                <a:ea typeface="Calibri" panose="020F0502020204030204" pitchFamily="34" charset="0"/>
                <a:cs typeface="Tahoma" panose="020B0604030504040204" pitchFamily="34" charset="0"/>
              </a:rPr>
              <a:t>Rezultatele olimpiadelor școlare (naționale și internaționale) la disciplina LIMBI MODERNE, aferente anului școlar 2017-2018, se găsesc pe site-ul MEN.</a:t>
            </a:r>
            <a:endParaRPr lang="en-US" altLang="en-US" dirty="0">
              <a:solidFill>
                <a:schemeClr val="tx1"/>
              </a:solidFill>
              <a:latin typeface="Calisto MT" panose="02040603050505030304" pitchFamily="18" charset="0"/>
              <a:ea typeface="Calibri" panose="020F0502020204030204" pitchFamily="34" charset="0"/>
              <a:cs typeface="Tahoma" panose="020B0604030504040204" pitchFamily="34" charset="0"/>
            </a:endParaRPr>
          </a:p>
          <a:p>
            <a:endParaRPr lang="ro-RO" dirty="0">
              <a:solidFill>
                <a:schemeClr val="tx1"/>
              </a:solidFill>
              <a:latin typeface="Calisto MT" panose="02040603050505030304" pitchFamily="18" charset="0"/>
            </a:endParaRPr>
          </a:p>
        </p:txBody>
      </p:sp>
    </p:spTree>
    <p:extLst>
      <p:ext uri="{BB962C8B-B14F-4D97-AF65-F5344CB8AC3E}">
        <p14:creationId xmlns:p14="http://schemas.microsoft.com/office/powerpoint/2010/main" val="941942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565" y="554441"/>
            <a:ext cx="9451029" cy="1280890"/>
          </a:xfrm>
        </p:spPr>
        <p:txBody>
          <a:bodyPr>
            <a:noAutofit/>
          </a:bodyPr>
          <a:lstStyle/>
          <a:p>
            <a:pPr algn="ctr"/>
            <a:r>
              <a:rPr lang="ro-RO" altLang="en-US" sz="3200" b="1" dirty="0">
                <a:solidFill>
                  <a:schemeClr val="accent1"/>
                </a:solidFill>
                <a:latin typeface="Calisto MT" panose="02040603050505030304" pitchFamily="18" charset="0"/>
                <a:ea typeface="Tahoma" panose="020B0604030504040204" pitchFamily="34" charset="0"/>
                <a:cs typeface="Tahoma" panose="020B0604030504040204" pitchFamily="34" charset="0"/>
              </a:rPr>
              <a:t>OLIMPIADE ȘI CONCURSURI: REGULAMENTE, METODOLOGII SPECIFICE</a:t>
            </a:r>
            <a: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t/>
            </a:r>
            <a:b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br>
            <a: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t/>
            </a:r>
            <a:br>
              <a:rPr lang="en-US" altLang="en-US" sz="2400" dirty="0">
                <a:solidFill>
                  <a:schemeClr val="tx1"/>
                </a:solidFill>
                <a:latin typeface="Calisto MT" panose="02040603050505030304" pitchFamily="18" charset="0"/>
                <a:ea typeface="Tahoma" panose="020B0604030504040204" pitchFamily="34" charset="0"/>
                <a:cs typeface="Tahoma" panose="020B0604030504040204" pitchFamily="34" charset="0"/>
              </a:rPr>
            </a:br>
            <a:endParaRPr lang="ro-RO" sz="2400" dirty="0">
              <a:solidFill>
                <a:schemeClr val="tx1"/>
              </a:solidFill>
              <a:latin typeface="Calisto MT" panose="02040603050505030304"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421176" y="1718631"/>
            <a:ext cx="10083436" cy="4192591"/>
          </a:xfrm>
        </p:spPr>
        <p:txBody>
          <a:bodyPr>
            <a:noAutofit/>
          </a:bodyPr>
          <a:lstStyle/>
          <a:p>
            <a:pPr marL="0" lvl="0" indent="0" algn="ctr" defTabSz="914400" eaLnBrk="0" fontAlgn="base" hangingPunct="0">
              <a:spcBef>
                <a:spcPct val="0"/>
              </a:spcBef>
              <a:spcAft>
                <a:spcPct val="0"/>
              </a:spcAft>
              <a:buClrTx/>
              <a:buNone/>
            </a:pP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Graficul desfășurării olimpiadelor școlare </a:t>
            </a:r>
            <a:r>
              <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ro-RO"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2018-2019</a:t>
            </a:r>
            <a:endParaRPr lang="en-US" altLang="ro-RO" b="1" dirty="0">
              <a:solidFill>
                <a:schemeClr val="accent1"/>
              </a:solidFill>
              <a:latin typeface="Calisto MT" panose="02040603050505030304" pitchFamily="18" charset="0"/>
              <a:ea typeface="Tahoma" panose="020B0604030504040204" pitchFamily="34" charset="0"/>
              <a:cs typeface="Tahoma" panose="020B0604030504040204" pitchFamily="34" charset="0"/>
            </a:endParaRPr>
          </a:p>
          <a:p>
            <a:pPr marL="0" lvl="0" indent="0" algn="just" defTabSz="914400" eaLnBrk="0" fontAlgn="base" hangingPunct="0">
              <a:spcBef>
                <a:spcPct val="0"/>
              </a:spcBef>
              <a:spcAft>
                <a:spcPct val="0"/>
              </a:spcAft>
              <a:buClrTx/>
              <a:buNone/>
            </a:pPr>
            <a:endParaRPr lang="en-US" altLang="ro-RO"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lvl="0" indent="0" algn="just" defTabSz="914400" eaLnBrk="0" fontAlgn="base" hangingPunct="0">
              <a:lnSpc>
                <a:spcPct val="115000"/>
              </a:lnSpc>
              <a:spcBef>
                <a:spcPct val="0"/>
              </a:spcBef>
              <a:spcAft>
                <a:spcPct val="0"/>
              </a:spcAft>
              <a:buClrTx/>
              <a:buNone/>
            </a:pPr>
            <a:r>
              <a:rPr lang="ro-RO" altLang="ro-RO"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endParaRPr lang="en-US" altLang="ro-RO"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Font typeface="Georgia" panose="02040502050405020303" pitchFamily="18" charset="0"/>
              <a:buChar char="*"/>
            </a:pPr>
            <a:r>
              <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Faza pe şcoală:  ianuarie 2019</a:t>
            </a:r>
          </a:p>
          <a:p>
            <a:pPr marL="457200" lvl="1" indent="0" algn="just" defTabSz="914400" eaLnBrk="0" fontAlgn="base" hangingPunct="0">
              <a:lnSpc>
                <a:spcPct val="115000"/>
              </a:lnSpc>
              <a:spcBef>
                <a:spcPct val="0"/>
              </a:spcBef>
              <a:spcAft>
                <a:spcPct val="0"/>
              </a:spcAft>
              <a:buClrTx/>
              <a:buNone/>
            </a:pPr>
            <a:endParaRPr lang="en-US"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Font typeface="Georgia" panose="02040502050405020303" pitchFamily="18" charset="0"/>
              <a:buChar char="*"/>
            </a:pPr>
            <a:r>
              <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Faza locală (comun</a:t>
            </a:r>
            <a:r>
              <a:rPr lang="vi-VN"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ă</a:t>
            </a:r>
            <a:r>
              <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 oraş, sector): februarie </a:t>
            </a:r>
            <a:r>
              <a:rPr lang="ro-RO" altLang="ro-RO" sz="1800" b="1" dirty="0" smtClean="0">
                <a:solidFill>
                  <a:schemeClr val="tx1"/>
                </a:solidFill>
                <a:latin typeface="Calisto MT" panose="02040603050505030304" pitchFamily="18" charset="0"/>
                <a:ea typeface="Tahoma" panose="020B0604030504040204" pitchFamily="34" charset="0"/>
                <a:cs typeface="Tahoma" panose="020B0604030504040204" pitchFamily="34" charset="0"/>
              </a:rPr>
              <a:t>2019</a:t>
            </a:r>
            <a:endPar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None/>
            </a:pPr>
            <a:endParaRPr lang="en-US"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Font typeface="Georgia" panose="02040502050405020303" pitchFamily="18" charset="0"/>
              <a:buChar char="*"/>
            </a:pPr>
            <a:r>
              <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Faza judeţeană/a municipiului Bucureşti: </a:t>
            </a:r>
            <a:r>
              <a:rPr lang="ro-RO" altLang="ro-RO" sz="1800" b="1" dirty="0" smtClean="0">
                <a:solidFill>
                  <a:schemeClr val="tx1"/>
                </a:solidFill>
                <a:latin typeface="Calisto MT" panose="02040603050505030304" pitchFamily="18" charset="0"/>
                <a:ea typeface="Tahoma" panose="020B0604030504040204" pitchFamily="34" charset="0"/>
                <a:cs typeface="Tahoma" panose="020B0604030504040204" pitchFamily="34" charset="0"/>
              </a:rPr>
              <a:t> martie 2019</a:t>
            </a:r>
            <a:endPar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lvl="0" indent="0" algn="just" defTabSz="914400" eaLnBrk="0" fontAlgn="base" hangingPunct="0">
              <a:lnSpc>
                <a:spcPct val="115000"/>
              </a:lnSpc>
              <a:spcBef>
                <a:spcPct val="0"/>
              </a:spcBef>
              <a:spcAft>
                <a:spcPct val="0"/>
              </a:spcAft>
              <a:buClrTx/>
              <a:buNone/>
            </a:pPr>
            <a:endParaRPr lang="en-US" altLang="ro-RO"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Font typeface="Georgia" panose="02040502050405020303" pitchFamily="18" charset="0"/>
              <a:buChar char="*"/>
            </a:pPr>
            <a:r>
              <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rPr>
              <a:t>Faza naţională: </a:t>
            </a:r>
            <a:r>
              <a:rPr lang="ro-RO" altLang="ro-RO" sz="1800" b="1" dirty="0" smtClean="0">
                <a:solidFill>
                  <a:schemeClr val="tx1"/>
                </a:solidFill>
                <a:latin typeface="Calisto MT" panose="02040603050505030304" pitchFamily="18" charset="0"/>
                <a:ea typeface="Tahoma" panose="020B0604030504040204" pitchFamily="34" charset="0"/>
                <a:cs typeface="Tahoma" panose="020B0604030504040204" pitchFamily="34" charset="0"/>
              </a:rPr>
              <a:t>aprilie 2019  - </a:t>
            </a:r>
          </a:p>
          <a:p>
            <a:pPr marL="457200" lvl="1" indent="0" algn="just" defTabSz="914400" eaLnBrk="0" fontAlgn="base" hangingPunct="0">
              <a:lnSpc>
                <a:spcPct val="115000"/>
              </a:lnSpc>
              <a:spcBef>
                <a:spcPct val="0"/>
              </a:spcBef>
              <a:spcAft>
                <a:spcPct val="0"/>
              </a:spcAft>
              <a:buClrTx/>
              <a:buNone/>
            </a:pPr>
            <a:endParaRPr lang="ro-RO" altLang="ro-RO" sz="18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457200" lvl="1" indent="0" algn="just" defTabSz="914400" eaLnBrk="0" fontAlgn="base" hangingPunct="0">
              <a:lnSpc>
                <a:spcPct val="115000"/>
              </a:lnSpc>
              <a:spcBef>
                <a:spcPct val="0"/>
              </a:spcBef>
              <a:spcAft>
                <a:spcPct val="0"/>
              </a:spcAft>
              <a:buClrTx/>
              <a:buNone/>
            </a:pPr>
            <a:r>
              <a:rPr lang="ro-RO" altLang="ro-RO" sz="1800" b="1" i="1" dirty="0">
                <a:solidFill>
                  <a:schemeClr val="accent1"/>
                </a:solidFill>
                <a:latin typeface="Calisto MT" panose="02040603050505030304" pitchFamily="18" charset="0"/>
                <a:ea typeface="Tahoma" panose="020B0604030504040204" pitchFamily="34" charset="0"/>
                <a:cs typeface="Tahoma" panose="020B0604030504040204" pitchFamily="34" charset="0"/>
              </a:rPr>
              <a:t>J</a:t>
            </a:r>
            <a:r>
              <a:rPr lang="ro-RO" altLang="ro-RO" sz="1800" b="1" i="1" dirty="0" smtClean="0">
                <a:solidFill>
                  <a:schemeClr val="accent1"/>
                </a:solidFill>
                <a:latin typeface="Calisto MT" panose="02040603050505030304" pitchFamily="18" charset="0"/>
                <a:ea typeface="Tahoma" panose="020B0604030504040204" pitchFamily="34" charset="0"/>
                <a:cs typeface="Tahoma" panose="020B0604030504040204" pitchFamily="34" charset="0"/>
              </a:rPr>
              <a:t>udețul Hunedoara – gazda Olimpiadei Naționale de Limbi Romanice (italiană, spaniolă, portugheză)</a:t>
            </a:r>
            <a:endParaRPr lang="en-US" altLang="ro-RO" sz="1800" b="1" i="1" dirty="0">
              <a:solidFill>
                <a:schemeClr val="accent1"/>
              </a:solidFill>
              <a:latin typeface="Calisto MT" panose="02040603050505030304" pitchFamily="18" charset="0"/>
              <a:ea typeface="Tahoma" panose="020B0604030504040204" pitchFamily="34" charset="0"/>
              <a:cs typeface="Tahoma" panose="020B0604030504040204" pitchFamily="34" charset="0"/>
            </a:endParaRPr>
          </a:p>
          <a:p>
            <a:pPr marL="0" lvl="0" indent="0" algn="just" defTabSz="914400" eaLnBrk="0" fontAlgn="base" hangingPunct="0">
              <a:lnSpc>
                <a:spcPct val="115000"/>
              </a:lnSpc>
              <a:spcBef>
                <a:spcPct val="0"/>
              </a:spcBef>
              <a:spcAft>
                <a:spcPct val="0"/>
              </a:spcAft>
              <a:buClrTx/>
              <a:buNone/>
            </a:pPr>
            <a:r>
              <a:rPr lang="ro-RO" altLang="ro-RO"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3933849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5413" y="624110"/>
            <a:ext cx="9929200" cy="786049"/>
          </a:xfrm>
        </p:spPr>
        <p:txBody>
          <a:bodyPr>
            <a:noAutofit/>
          </a:bodyPr>
          <a:lstStyle/>
          <a:p>
            <a:pPr algn="ctr"/>
            <a:r>
              <a:rPr lang="ro-RO" altLang="en-US" sz="2000" b="1" dirty="0" smtClean="0">
                <a:solidFill>
                  <a:schemeClr val="accent1"/>
                </a:solidFill>
                <a:latin typeface="Calisto MT" panose="02040603050505030304" pitchFamily="18" charset="0"/>
                <a:ea typeface="Tahoma" panose="020B0604030504040204" pitchFamily="34" charset="0"/>
                <a:cs typeface="Tahoma" panose="020B0604030504040204" pitchFamily="34" charset="0"/>
              </a:rPr>
              <a:t>Situația centralizată în urma participării la </a:t>
            </a:r>
            <a:br>
              <a:rPr lang="ro-RO" altLang="en-US" sz="2000" b="1" dirty="0" smtClean="0">
                <a:solidFill>
                  <a:schemeClr val="accent1"/>
                </a:solidFill>
                <a:latin typeface="Calisto MT" panose="02040603050505030304" pitchFamily="18" charset="0"/>
                <a:ea typeface="Tahoma" panose="020B0604030504040204" pitchFamily="34" charset="0"/>
                <a:cs typeface="Tahoma" panose="020B0604030504040204" pitchFamily="34" charset="0"/>
              </a:rPr>
            </a:br>
            <a:r>
              <a:rPr lang="ro-RO" altLang="en-US" sz="2000" b="1" dirty="0" smtClean="0">
                <a:solidFill>
                  <a:schemeClr val="accent1"/>
                </a:solidFill>
                <a:latin typeface="Calisto MT" panose="02040603050505030304" pitchFamily="18" charset="0"/>
                <a:ea typeface="Tahoma" panose="020B0604030504040204" pitchFamily="34" charset="0"/>
                <a:cs typeface="Tahoma" panose="020B0604030504040204" pitchFamily="34" charset="0"/>
              </a:rPr>
              <a:t>ETAPELE NAȚIONALE ALE OLIMPIADELOR DE LIMBI MODERNE - 2018 </a:t>
            </a:r>
            <a:endParaRPr lang="en-US" sz="2000" b="1" dirty="0">
              <a:solidFill>
                <a:schemeClr val="accent1"/>
              </a:solidFill>
            </a:endParaRPr>
          </a:p>
        </p:txBody>
      </p:sp>
      <p:pic>
        <p:nvPicPr>
          <p:cNvPr id="4" name="Picture 3"/>
          <p:cNvPicPr>
            <a:picLocks noChangeAspect="1"/>
          </p:cNvPicPr>
          <p:nvPr/>
        </p:nvPicPr>
        <p:blipFill>
          <a:blip r:embed="rId2"/>
          <a:stretch>
            <a:fillRect/>
          </a:stretch>
        </p:blipFill>
        <p:spPr>
          <a:xfrm>
            <a:off x="1057619" y="1554161"/>
            <a:ext cx="10446994" cy="770397"/>
          </a:xfrm>
          <a:prstGeom prst="rect">
            <a:avLst/>
          </a:prstGeom>
        </p:spPr>
      </p:pic>
      <p:pic>
        <p:nvPicPr>
          <p:cNvPr id="5" name="Picture 4"/>
          <p:cNvPicPr>
            <a:picLocks noChangeAspect="1"/>
          </p:cNvPicPr>
          <p:nvPr/>
        </p:nvPicPr>
        <p:blipFill>
          <a:blip r:embed="rId3"/>
          <a:stretch>
            <a:fillRect/>
          </a:stretch>
        </p:blipFill>
        <p:spPr>
          <a:xfrm>
            <a:off x="1057619" y="2324558"/>
            <a:ext cx="10446994" cy="3601733"/>
          </a:xfrm>
          <a:prstGeom prst="rect">
            <a:avLst/>
          </a:prstGeom>
        </p:spPr>
      </p:pic>
    </p:spTree>
    <p:extLst>
      <p:ext uri="{BB962C8B-B14F-4D97-AF65-F5344CB8AC3E}">
        <p14:creationId xmlns:p14="http://schemas.microsoft.com/office/powerpoint/2010/main" val="23490556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5413" y="403773"/>
            <a:ext cx="9929200" cy="786049"/>
          </a:xfrm>
        </p:spPr>
        <p:txBody>
          <a:bodyPr>
            <a:noAutofit/>
          </a:bodyPr>
          <a:lstStyle/>
          <a:p>
            <a:pPr algn="ctr"/>
            <a:r>
              <a:rPr lang="ro-RO" altLang="en-US" sz="2000" b="1" dirty="0">
                <a:solidFill>
                  <a:schemeClr val="accent1"/>
                </a:solidFill>
                <a:latin typeface="Calisto MT" panose="02040603050505030304" pitchFamily="18" charset="0"/>
                <a:ea typeface="Tahoma" panose="020B0604030504040204" pitchFamily="34" charset="0"/>
                <a:cs typeface="Tahoma" panose="020B0604030504040204" pitchFamily="34" charset="0"/>
              </a:rPr>
              <a:t>Situația centralizată în urma participării la </a:t>
            </a:r>
            <a:br>
              <a:rPr lang="ro-RO" altLang="en-US" sz="2000" b="1" dirty="0">
                <a:solidFill>
                  <a:schemeClr val="accent1"/>
                </a:solidFill>
                <a:latin typeface="Calisto MT" panose="02040603050505030304" pitchFamily="18" charset="0"/>
                <a:ea typeface="Tahoma" panose="020B0604030504040204" pitchFamily="34" charset="0"/>
                <a:cs typeface="Tahoma" panose="020B0604030504040204" pitchFamily="34" charset="0"/>
              </a:rPr>
            </a:br>
            <a:r>
              <a:rPr lang="ro-RO" altLang="en-US" sz="2000" b="1" dirty="0">
                <a:solidFill>
                  <a:schemeClr val="accent1"/>
                </a:solidFill>
                <a:latin typeface="Calisto MT" panose="02040603050505030304" pitchFamily="18" charset="0"/>
                <a:ea typeface="Tahoma" panose="020B0604030504040204" pitchFamily="34" charset="0"/>
                <a:cs typeface="Tahoma" panose="020B0604030504040204" pitchFamily="34" charset="0"/>
              </a:rPr>
              <a:t>ETAPELE NAȚIONALE ALE OLIMPIADELOR DE LIMBI MODERNE - 2018 </a:t>
            </a:r>
            <a:endParaRPr lang="en-US" sz="2000" b="1" dirty="0">
              <a:solidFill>
                <a:schemeClr val="accent1"/>
              </a:solidFill>
            </a:endParaRPr>
          </a:p>
        </p:txBody>
      </p:sp>
      <p:pic>
        <p:nvPicPr>
          <p:cNvPr id="4" name="Picture 3"/>
          <p:cNvPicPr>
            <a:picLocks noChangeAspect="1"/>
          </p:cNvPicPr>
          <p:nvPr/>
        </p:nvPicPr>
        <p:blipFill>
          <a:blip r:embed="rId2"/>
          <a:stretch>
            <a:fillRect/>
          </a:stretch>
        </p:blipFill>
        <p:spPr>
          <a:xfrm>
            <a:off x="991518" y="1289756"/>
            <a:ext cx="10645298" cy="770397"/>
          </a:xfrm>
          <a:prstGeom prst="rect">
            <a:avLst/>
          </a:prstGeom>
        </p:spPr>
      </p:pic>
      <p:pic>
        <p:nvPicPr>
          <p:cNvPr id="6" name="Picture 5"/>
          <p:cNvPicPr>
            <a:picLocks noChangeAspect="1"/>
          </p:cNvPicPr>
          <p:nvPr/>
        </p:nvPicPr>
        <p:blipFill>
          <a:blip r:embed="rId3"/>
          <a:stretch>
            <a:fillRect/>
          </a:stretch>
        </p:blipFill>
        <p:spPr>
          <a:xfrm>
            <a:off x="991518" y="2060153"/>
            <a:ext cx="10645298" cy="4274546"/>
          </a:xfrm>
          <a:prstGeom prst="rect">
            <a:avLst/>
          </a:prstGeom>
        </p:spPr>
      </p:pic>
    </p:spTree>
    <p:extLst>
      <p:ext uri="{BB962C8B-B14F-4D97-AF65-F5344CB8AC3E}">
        <p14:creationId xmlns:p14="http://schemas.microsoft.com/office/powerpoint/2010/main" val="18202187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2362" y="326653"/>
            <a:ext cx="9929200" cy="786049"/>
          </a:xfrm>
        </p:spPr>
        <p:txBody>
          <a:bodyPr>
            <a:noAutofit/>
          </a:bodyPr>
          <a:lstStyle/>
          <a:p>
            <a:pPr algn="ctr"/>
            <a: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t>Situația centralizată în urma participării la </a:t>
            </a:r>
            <a:b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br>
            <a: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t>ETAPELE NAȚIONALE ALE OLIMPIADELOR DE LIMBI MODERNE - 2018 </a:t>
            </a:r>
            <a:endParaRPr lang="en-US" sz="2000" b="1" dirty="0"/>
          </a:p>
        </p:txBody>
      </p:sp>
      <p:pic>
        <p:nvPicPr>
          <p:cNvPr id="4" name="Picture 3"/>
          <p:cNvPicPr>
            <a:picLocks noChangeAspect="1"/>
          </p:cNvPicPr>
          <p:nvPr/>
        </p:nvPicPr>
        <p:blipFill>
          <a:blip r:embed="rId2"/>
          <a:stretch>
            <a:fillRect/>
          </a:stretch>
        </p:blipFill>
        <p:spPr>
          <a:xfrm>
            <a:off x="1189822" y="1289756"/>
            <a:ext cx="10446994" cy="770397"/>
          </a:xfrm>
          <a:prstGeom prst="rect">
            <a:avLst/>
          </a:prstGeom>
        </p:spPr>
      </p:pic>
      <p:pic>
        <p:nvPicPr>
          <p:cNvPr id="3" name="Picture 2"/>
          <p:cNvPicPr>
            <a:picLocks noChangeAspect="1"/>
          </p:cNvPicPr>
          <p:nvPr/>
        </p:nvPicPr>
        <p:blipFill>
          <a:blip r:embed="rId3"/>
          <a:stretch>
            <a:fillRect/>
          </a:stretch>
        </p:blipFill>
        <p:spPr>
          <a:xfrm>
            <a:off x="1189822" y="2060153"/>
            <a:ext cx="10446994" cy="1894902"/>
          </a:xfrm>
          <a:prstGeom prst="rect">
            <a:avLst/>
          </a:prstGeom>
        </p:spPr>
      </p:pic>
      <p:pic>
        <p:nvPicPr>
          <p:cNvPr id="5" name="Picture 4"/>
          <p:cNvPicPr>
            <a:picLocks noChangeAspect="1"/>
          </p:cNvPicPr>
          <p:nvPr/>
        </p:nvPicPr>
        <p:blipFill>
          <a:blip r:embed="rId4"/>
          <a:stretch>
            <a:fillRect/>
          </a:stretch>
        </p:blipFill>
        <p:spPr>
          <a:xfrm>
            <a:off x="1189822" y="3955055"/>
            <a:ext cx="10446994" cy="2228241"/>
          </a:xfrm>
          <a:prstGeom prst="rect">
            <a:avLst/>
          </a:prstGeom>
        </p:spPr>
      </p:pic>
    </p:spTree>
    <p:extLst>
      <p:ext uri="{BB962C8B-B14F-4D97-AF65-F5344CB8AC3E}">
        <p14:creationId xmlns:p14="http://schemas.microsoft.com/office/powerpoint/2010/main" val="39126299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6430" y="403773"/>
            <a:ext cx="9929200" cy="786049"/>
          </a:xfrm>
        </p:spPr>
        <p:txBody>
          <a:bodyPr>
            <a:noAutofit/>
          </a:bodyPr>
          <a:lstStyle/>
          <a:p>
            <a:pPr algn="ctr"/>
            <a: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t>Situația centralizată în urma participării la </a:t>
            </a:r>
            <a:b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br>
            <a:r>
              <a:rPr lang="ro-RO" altLang="en-US" sz="2000" b="1" dirty="0">
                <a:solidFill>
                  <a:schemeClr val="tx1"/>
                </a:solidFill>
                <a:latin typeface="Calisto MT" panose="02040603050505030304" pitchFamily="18" charset="0"/>
                <a:ea typeface="Tahoma" panose="020B0604030504040204" pitchFamily="34" charset="0"/>
                <a:cs typeface="Tahoma" panose="020B0604030504040204" pitchFamily="34" charset="0"/>
              </a:rPr>
              <a:t>ETAPELE NAȚIONALE ALE OLIMPIADELOR DE LIMBI MODERNE - 2018 </a:t>
            </a:r>
            <a:endParaRPr lang="en-US" sz="2000" b="1" dirty="0"/>
          </a:p>
        </p:txBody>
      </p:sp>
      <p:pic>
        <p:nvPicPr>
          <p:cNvPr id="4" name="Picture 3"/>
          <p:cNvPicPr>
            <a:picLocks noChangeAspect="1"/>
          </p:cNvPicPr>
          <p:nvPr/>
        </p:nvPicPr>
        <p:blipFill>
          <a:blip r:embed="rId2"/>
          <a:stretch>
            <a:fillRect/>
          </a:stretch>
        </p:blipFill>
        <p:spPr>
          <a:xfrm>
            <a:off x="1189821" y="1305409"/>
            <a:ext cx="10446994" cy="770397"/>
          </a:xfrm>
          <a:prstGeom prst="rect">
            <a:avLst/>
          </a:prstGeom>
        </p:spPr>
      </p:pic>
      <p:pic>
        <p:nvPicPr>
          <p:cNvPr id="6" name="Picture 5"/>
          <p:cNvPicPr>
            <a:picLocks noChangeAspect="1"/>
          </p:cNvPicPr>
          <p:nvPr/>
        </p:nvPicPr>
        <p:blipFill>
          <a:blip r:embed="rId3"/>
          <a:stretch>
            <a:fillRect/>
          </a:stretch>
        </p:blipFill>
        <p:spPr>
          <a:xfrm>
            <a:off x="1189821" y="2091458"/>
            <a:ext cx="10446993" cy="3972454"/>
          </a:xfrm>
          <a:prstGeom prst="rect">
            <a:avLst/>
          </a:prstGeom>
        </p:spPr>
      </p:pic>
    </p:spTree>
    <p:extLst>
      <p:ext uri="{BB962C8B-B14F-4D97-AF65-F5344CB8AC3E}">
        <p14:creationId xmlns:p14="http://schemas.microsoft.com/office/powerpoint/2010/main" val="1649020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2587" y="624110"/>
            <a:ext cx="9972026" cy="1509490"/>
          </a:xfrm>
        </p:spPr>
        <p:txBody>
          <a:bodyPr>
            <a:normAutofit fontScale="90000"/>
          </a:bodyPr>
          <a:lstStyle/>
          <a:p>
            <a:pPr algn="ctr">
              <a:defRPr/>
            </a:pPr>
            <a:r>
              <a:rPr lang="ro-RO"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C</a:t>
            </a:r>
            <a:r>
              <a:rPr lang="en-US"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ADRUL NORMATIV PRIVIND ORGANIZAREA </a:t>
            </a:r>
            <a:r>
              <a:rPr lang="ro-RO"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en-US"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PROCESULUI DE</a:t>
            </a:r>
            <a:r>
              <a:rPr lang="ro-RO"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 </a:t>
            </a:r>
            <a:r>
              <a:rPr lang="en-US"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ÎNVĂȚĂMÂNT, ÎN ANUL ȘCOLAR 201</a:t>
            </a:r>
            <a:r>
              <a:rPr lang="ro-RO"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8</a:t>
            </a:r>
            <a:r>
              <a:rPr lang="en-US"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altLang="ro-RO" dirty="0">
                <a:solidFill>
                  <a:schemeClr val="accent1"/>
                </a:solidFill>
                <a:latin typeface="Calisto MT" panose="02040603050505030304" pitchFamily="18" charset="0"/>
                <a:ea typeface="Tahoma" panose="020B0604030504040204" pitchFamily="34" charset="0"/>
                <a:cs typeface="Tahoma" panose="020B0604030504040204" pitchFamily="34" charset="0"/>
              </a:rPr>
              <a:t>9:</a:t>
            </a:r>
            <a:r>
              <a:rPr lang="en-US" altLang="ro-RO" dirty="0">
                <a:solidFill>
                  <a:schemeClr val="accent1"/>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 </a:t>
            </a:r>
            <a:r>
              <a:rPr lang="ro-RO" altLang="ro-RO" dirty="0">
                <a:solidFill>
                  <a:schemeClr val="tx1"/>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
            </a:r>
            <a:br>
              <a:rPr lang="ro-RO" altLang="ro-RO" dirty="0">
                <a:solidFill>
                  <a:schemeClr val="tx1"/>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br>
            <a:r>
              <a:rPr lang="ro-RO" altLang="ro-RO"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r>
            <a:br>
              <a:rPr lang="ro-RO" altLang="ro-RO"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br>
            <a:endParaRPr lang="ro-RO" dirty="0"/>
          </a:p>
        </p:txBody>
      </p:sp>
      <p:sp>
        <p:nvSpPr>
          <p:cNvPr id="3" name="Content Placeholder 2"/>
          <p:cNvSpPr>
            <a:spLocks noGrp="1"/>
          </p:cNvSpPr>
          <p:nvPr>
            <p:ph idx="1"/>
          </p:nvPr>
        </p:nvSpPr>
        <p:spPr>
          <a:xfrm>
            <a:off x="926275" y="2264229"/>
            <a:ext cx="9640187" cy="3777622"/>
          </a:xfrm>
        </p:spPr>
        <p:txBody>
          <a:bodyPr/>
          <a:lstStyle/>
          <a:p>
            <a:pPr marL="0" indent="0">
              <a:buClr>
                <a:srgbClr val="FFFF99"/>
              </a:buClr>
              <a:buNone/>
              <a:defRPr/>
            </a:pPr>
            <a:endParaRPr lang="ro-RO" dirty="0">
              <a:latin typeface="Calisto MT" panose="02040603050505030304" pitchFamily="18" charset="0"/>
              <a:ea typeface="Tahoma" panose="020B0604030504040204" pitchFamily="34" charset="0"/>
              <a:cs typeface="Tahoma" panose="020B0604030504040204" pitchFamily="34" charset="0"/>
            </a:endParaRPr>
          </a:p>
          <a:p>
            <a:pPr marL="0" indent="0">
              <a:buClr>
                <a:srgbClr val="FFFF99"/>
              </a:buClr>
              <a:buNone/>
              <a:defRPr/>
            </a:pP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S</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tructura</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anului</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şcolar</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201</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8</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-201</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9</a:t>
            </a:r>
            <a:endPar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buClr>
                <a:srgbClr val="FFFF99"/>
              </a:buClr>
              <a:buNone/>
              <a:defRPr/>
            </a:pP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Planuri-cadru, p</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rograme şcolare de trunchi comun</a:t>
            </a:r>
            <a:endParaRPr lang="it-IT" sz="2400" b="1" strike="sngStrike"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buClr>
                <a:srgbClr val="FFFF99"/>
              </a:buClr>
              <a:buNone/>
              <a:defRPr/>
            </a:pP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O</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ferta naţională pentru manuale</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școlare (cls. </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I</a:t>
            </a:r>
            <a:r>
              <a:rPr lang="it-IT" sz="2400" b="1" dirty="0">
                <a:solidFill>
                  <a:schemeClr val="tx1"/>
                </a:solidFill>
                <a:latin typeface="Calisto MT" panose="02040603050505030304" pitchFamily="18" charset="0"/>
                <a:ea typeface="Tahoma" panose="020B0604030504040204" pitchFamily="34" charset="0"/>
                <a:cs typeface="Tahoma" panose="020B0604030504040204" pitchFamily="34" charset="0"/>
              </a:rPr>
              <a:t>-XII)</a:t>
            </a:r>
            <a:endPar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buClr>
                <a:srgbClr val="FFFF99"/>
              </a:buClr>
              <a:buNone/>
              <a:defRPr/>
            </a:pP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Metodologii</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ale </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examene</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lor</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na</a:t>
            </a:r>
            <a:r>
              <a:rPr lang="ro-RO"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ţ</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ionale</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201</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9</a:t>
            </a:r>
          </a:p>
          <a:p>
            <a:pPr marL="0" indent="0">
              <a:buClr>
                <a:srgbClr val="FFFF99"/>
              </a:buClr>
              <a:buNone/>
              <a:defRPr/>
            </a:pP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Metodologii/</a:t>
            </a:r>
            <a:r>
              <a:rPr lang="en-US" sz="2400" b="1" dirty="0" err="1">
                <a:solidFill>
                  <a:schemeClr val="tx1"/>
                </a:solidFill>
                <a:latin typeface="Calisto MT" panose="02040603050505030304" pitchFamily="18" charset="0"/>
                <a:ea typeface="Tahoma" panose="020B0604030504040204" pitchFamily="34" charset="0"/>
                <a:cs typeface="Tahoma" panose="020B0604030504040204" pitchFamily="34" charset="0"/>
              </a:rPr>
              <a:t>acorduri</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 de parteneriat</a:t>
            </a:r>
            <a:r>
              <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rPr>
              <a:t>/</a:t>
            </a:r>
            <a:r>
              <a:rPr lang="ro-RO" sz="2400" b="1" dirty="0">
                <a:solidFill>
                  <a:schemeClr val="tx1"/>
                </a:solidFill>
                <a:latin typeface="Calisto MT" panose="02040603050505030304" pitchFamily="18" charset="0"/>
                <a:ea typeface="Tahoma" panose="020B0604030504040204" pitchFamily="34" charset="0"/>
                <a:cs typeface="Tahoma" panose="020B0604030504040204" pitchFamily="34" charset="0"/>
              </a:rPr>
              <a:t>convenții de colaborare specifice</a:t>
            </a:r>
            <a:endParaRPr lang="en-US" sz="2400" b="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endParaRPr lang="ro-RO" dirty="0"/>
          </a:p>
        </p:txBody>
      </p:sp>
    </p:spTree>
    <p:extLst>
      <p:ext uri="{BB962C8B-B14F-4D97-AF65-F5344CB8AC3E}">
        <p14:creationId xmlns:p14="http://schemas.microsoft.com/office/powerpoint/2010/main" val="15111162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946778"/>
            <a:ext cx="8911687" cy="1036767"/>
          </a:xfrm>
        </p:spPr>
        <p:txBody>
          <a:bodyPr>
            <a:normAutofit fontScale="90000"/>
          </a:bodyPr>
          <a:lstStyle/>
          <a:p>
            <a:pPr algn="ctr"/>
            <a:r>
              <a:rPr lang="ro-RO" sz="2200" b="1" dirty="0"/>
              <a:t>CONCURSUL  PENTRU OCUPAREA POSTURILOR DIDACTICE/ CATEDRELOR DECLARATE VACANTE/ REZERVATE ÎN UNITĂȚILE DE ÎNVĂȚĂMÂNT </a:t>
            </a:r>
            <a:r>
              <a:rPr lang="ro-RO" sz="2200" b="1" dirty="0" smtClean="0"/>
              <a:t>PREUNIVERSITAR – </a:t>
            </a:r>
            <a:r>
              <a:rPr lang="ro-RO" sz="2200" b="1" i="1" dirty="0" smtClean="0"/>
              <a:t>JUDEȚUL HUNEDOARA</a:t>
            </a:r>
            <a:r>
              <a:rPr lang="ro-RO" dirty="0"/>
              <a:t/>
            </a:r>
            <a:br>
              <a:rPr lang="ro-RO" dirty="0"/>
            </a:br>
            <a:endParaRPr lang="ro-RO" dirty="0"/>
          </a:p>
        </p:txBody>
      </p:sp>
      <p:sp>
        <p:nvSpPr>
          <p:cNvPr id="4" name="Title 1">
            <a:extLst>
              <a:ext uri="{FF2B5EF4-FFF2-40B4-BE49-F238E27FC236}">
                <a16:creationId xmlns:a16="http://schemas.microsoft.com/office/drawing/2014/main" xmlns="" id="{77DAED82-C8EE-44E5-87B7-8B39C9EDD9C9}"/>
              </a:ext>
            </a:extLst>
          </p:cNvPr>
          <p:cNvSpPr txBox="1">
            <a:spLocks/>
          </p:cNvSpPr>
          <p:nvPr/>
        </p:nvSpPr>
        <p:spPr>
          <a:xfrm>
            <a:off x="2592925" y="197074"/>
            <a:ext cx="8911687" cy="749704"/>
          </a:xfrm>
          <a:prstGeom prst="rect">
            <a:avLst/>
          </a:prstGeom>
        </p:spPr>
        <p:txBody>
          <a:bodyPr vert="horz" lIns="91440" tIns="45720" rIns="91440" bIns="45720" rtlCol="0" anchor="t">
            <a:normAutofit fontScale="90000" lnSpcReduction="1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o-RO" sz="2400" dirty="0"/>
              <a:t>REZULTATE EXAMENE NAȚIONALE</a:t>
            </a:r>
            <a:br>
              <a:rPr lang="ro-RO" sz="2400" dirty="0"/>
            </a:br>
            <a:r>
              <a:rPr lang="ro-RO" sz="2400" dirty="0"/>
              <a:t>AN ȘCOLAR 2017-2018</a:t>
            </a:r>
          </a:p>
        </p:txBody>
      </p:sp>
      <p:pic>
        <p:nvPicPr>
          <p:cNvPr id="6" name="Picture 5"/>
          <p:cNvPicPr>
            <a:picLocks noChangeAspect="1"/>
          </p:cNvPicPr>
          <p:nvPr/>
        </p:nvPicPr>
        <p:blipFill>
          <a:blip r:embed="rId2"/>
          <a:stretch>
            <a:fillRect/>
          </a:stretch>
        </p:blipFill>
        <p:spPr>
          <a:xfrm>
            <a:off x="636135" y="1983545"/>
            <a:ext cx="11096829" cy="4263019"/>
          </a:xfrm>
          <a:prstGeom prst="rect">
            <a:avLst/>
          </a:prstGeom>
        </p:spPr>
      </p:pic>
    </p:spTree>
    <p:extLst>
      <p:ext uri="{BB962C8B-B14F-4D97-AF65-F5344CB8AC3E}">
        <p14:creationId xmlns:p14="http://schemas.microsoft.com/office/powerpoint/2010/main" val="3225161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92925" y="946778"/>
            <a:ext cx="8915400" cy="412652"/>
          </a:xfrm>
        </p:spPr>
        <p:txBody>
          <a:bodyPr/>
          <a:lstStyle/>
          <a:p>
            <a:pPr marL="0" indent="0" algn="ctr">
              <a:buNone/>
            </a:pPr>
            <a:r>
              <a:rPr lang="ro-RO" b="1" dirty="0"/>
              <a:t>EXAMENUL NAŢIONAL DE DEFINITIVARE ÎN ÎNVĂŢĂMÂNT</a:t>
            </a:r>
          </a:p>
          <a:p>
            <a:pPr marL="0" indent="0">
              <a:buNone/>
            </a:pPr>
            <a:endParaRPr lang="ro-RO" b="1" dirty="0"/>
          </a:p>
        </p:txBody>
      </p:sp>
      <p:pic>
        <p:nvPicPr>
          <p:cNvPr id="2" name="Picture 1"/>
          <p:cNvPicPr>
            <a:picLocks noChangeAspect="1"/>
          </p:cNvPicPr>
          <p:nvPr/>
        </p:nvPicPr>
        <p:blipFill>
          <a:blip r:embed="rId2"/>
          <a:stretch>
            <a:fillRect/>
          </a:stretch>
        </p:blipFill>
        <p:spPr>
          <a:xfrm>
            <a:off x="1569925" y="1924303"/>
            <a:ext cx="9669094" cy="4529721"/>
          </a:xfrm>
          <a:prstGeom prst="rect">
            <a:avLst/>
          </a:prstGeom>
        </p:spPr>
      </p:pic>
    </p:spTree>
    <p:extLst>
      <p:ext uri="{BB962C8B-B14F-4D97-AF65-F5344CB8AC3E}">
        <p14:creationId xmlns:p14="http://schemas.microsoft.com/office/powerpoint/2010/main" val="2756612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987" y="624110"/>
            <a:ext cx="9941626" cy="1280890"/>
          </a:xfrm>
        </p:spPr>
        <p:txBody>
          <a:bodyPr>
            <a:normAutofit fontScale="90000"/>
          </a:bodyPr>
          <a:lstStyle/>
          <a:p>
            <a:pPr algn="ctr"/>
            <a:r>
              <a:rPr lang="ro-RO" altLang="ro-RO" dirty="0">
                <a:solidFill>
                  <a:schemeClr val="accent1"/>
                </a:solidFill>
                <a:latin typeface="Arial Black" pitchFamily="34" charset="0"/>
              </a:rPr>
              <a:t>Elemente de noutate ale programei școlare pentru </a:t>
            </a:r>
            <a:r>
              <a:rPr lang="ro-RO" altLang="ro-RO" dirty="0" smtClean="0">
                <a:solidFill>
                  <a:schemeClr val="accent1"/>
                </a:solidFill>
                <a:latin typeface="Arial Black" pitchFamily="34" charset="0"/>
              </a:rPr>
              <a:t>disciplinele limbi moderne</a:t>
            </a:r>
            <a:endParaRPr lang="en-US" dirty="0">
              <a:solidFill>
                <a:schemeClr val="accent1"/>
              </a:solidFill>
            </a:endParaRPr>
          </a:p>
        </p:txBody>
      </p:sp>
      <p:sp>
        <p:nvSpPr>
          <p:cNvPr id="3" name="Content Placeholder 2"/>
          <p:cNvSpPr>
            <a:spLocks noGrp="1"/>
          </p:cNvSpPr>
          <p:nvPr>
            <p:ph idx="1"/>
          </p:nvPr>
        </p:nvSpPr>
        <p:spPr>
          <a:xfrm>
            <a:off x="1477926" y="1956391"/>
            <a:ext cx="10026686" cy="3954831"/>
          </a:xfrm>
        </p:spPr>
        <p:txBody>
          <a:bodyPr>
            <a:normAutofit lnSpcReduction="10000"/>
          </a:bodyPr>
          <a:lstStyle/>
          <a:p>
            <a:pPr algn="ctr"/>
            <a:r>
              <a:rPr lang="ro-RO" altLang="ro-RO" b="1" dirty="0">
                <a:solidFill>
                  <a:schemeClr val="tx1"/>
                </a:solidFill>
                <a:latin typeface="Arial Black" pitchFamily="34" charset="0"/>
              </a:rPr>
              <a:t>LIMBA MODERNĂ 1</a:t>
            </a:r>
          </a:p>
          <a:p>
            <a:pPr algn="ctr"/>
            <a:r>
              <a:rPr lang="ro-RO" altLang="ro-RO" dirty="0">
                <a:solidFill>
                  <a:schemeClr val="tx1"/>
                </a:solidFill>
                <a:latin typeface="Arial Black" pitchFamily="34" charset="0"/>
              </a:rPr>
              <a:t>ENGLEZĂ/ FRANCEZĂ </a:t>
            </a:r>
            <a:r>
              <a:rPr lang="ro-RO" altLang="ro-RO" dirty="0" smtClean="0">
                <a:solidFill>
                  <a:schemeClr val="tx1"/>
                </a:solidFill>
                <a:latin typeface="Arial Black" pitchFamily="34" charset="0"/>
              </a:rPr>
              <a:t>/ </a:t>
            </a:r>
            <a:r>
              <a:rPr lang="ro-RO" altLang="ro-RO" dirty="0">
                <a:solidFill>
                  <a:schemeClr val="tx1"/>
                </a:solidFill>
                <a:latin typeface="Arial Black" pitchFamily="34" charset="0"/>
              </a:rPr>
              <a:t>ITALIANĂ</a:t>
            </a:r>
          </a:p>
          <a:p>
            <a:pPr algn="ctr"/>
            <a:endParaRPr lang="ro-RO" altLang="ro-RO" dirty="0">
              <a:solidFill>
                <a:schemeClr val="tx1"/>
              </a:solidFill>
              <a:latin typeface="Arial Black" pitchFamily="34" charset="0"/>
            </a:endParaRPr>
          </a:p>
          <a:p>
            <a:pPr algn="ctr"/>
            <a:r>
              <a:rPr lang="ro-RO" altLang="ro-RO" b="1" dirty="0">
                <a:solidFill>
                  <a:schemeClr val="tx1"/>
                </a:solidFill>
                <a:latin typeface="Arial Black" pitchFamily="34" charset="0"/>
              </a:rPr>
              <a:t> LIMBA MODERNĂ 1 – STUDIU INTENSIV</a:t>
            </a:r>
          </a:p>
          <a:p>
            <a:pPr algn="ctr"/>
            <a:r>
              <a:rPr lang="ro-RO" altLang="ro-RO" b="1" dirty="0">
                <a:solidFill>
                  <a:schemeClr val="tx1"/>
                </a:solidFill>
                <a:latin typeface="Arial Black" pitchFamily="34" charset="0"/>
              </a:rPr>
              <a:t>ENGLEZĂ/ </a:t>
            </a:r>
            <a:r>
              <a:rPr lang="ro-RO" altLang="ro-RO" b="1" dirty="0" smtClean="0">
                <a:solidFill>
                  <a:schemeClr val="tx1"/>
                </a:solidFill>
                <a:latin typeface="Arial Black" pitchFamily="34" charset="0"/>
              </a:rPr>
              <a:t>FRANCEZĂ </a:t>
            </a:r>
            <a:r>
              <a:rPr lang="ro-RO" altLang="ro-RO" b="1" dirty="0">
                <a:solidFill>
                  <a:schemeClr val="tx1"/>
                </a:solidFill>
                <a:latin typeface="Arial Black" pitchFamily="34" charset="0"/>
              </a:rPr>
              <a:t>/ ITALIANĂ</a:t>
            </a:r>
          </a:p>
          <a:p>
            <a:pPr algn="ctr"/>
            <a:endParaRPr lang="ro-RO" altLang="ro-RO" b="1" dirty="0">
              <a:solidFill>
                <a:schemeClr val="tx1"/>
              </a:solidFill>
              <a:latin typeface="Arial Black" pitchFamily="34" charset="0"/>
            </a:endParaRPr>
          </a:p>
          <a:p>
            <a:pPr algn="ctr"/>
            <a:r>
              <a:rPr lang="ro-RO" altLang="ro-RO" b="1" dirty="0">
                <a:solidFill>
                  <a:schemeClr val="tx1"/>
                </a:solidFill>
                <a:latin typeface="Arial Black" pitchFamily="34" charset="0"/>
              </a:rPr>
              <a:t>LIMBA MODERNĂ 2</a:t>
            </a:r>
          </a:p>
          <a:p>
            <a:pPr algn="ctr"/>
            <a:r>
              <a:rPr lang="ro-RO" altLang="ro-RO" b="1" dirty="0" smtClean="0">
                <a:solidFill>
                  <a:schemeClr val="tx1"/>
                </a:solidFill>
                <a:latin typeface="Arial Black" pitchFamily="34" charset="0"/>
              </a:rPr>
              <a:t>ENGLEZĂ</a:t>
            </a:r>
            <a:r>
              <a:rPr lang="ro-RO" altLang="ro-RO" b="1" dirty="0">
                <a:solidFill>
                  <a:schemeClr val="tx1"/>
                </a:solidFill>
                <a:latin typeface="Arial Black" pitchFamily="34" charset="0"/>
              </a:rPr>
              <a:t>/ FRANCEZĂ </a:t>
            </a:r>
            <a:r>
              <a:rPr lang="ro-RO" altLang="ro-RO" b="1" dirty="0" smtClean="0">
                <a:solidFill>
                  <a:schemeClr val="tx1"/>
                </a:solidFill>
                <a:latin typeface="Arial Black" pitchFamily="34" charset="0"/>
              </a:rPr>
              <a:t>/ ITALIANĂ</a:t>
            </a:r>
            <a:endParaRPr lang="ro-RO" altLang="ro-RO" b="1" dirty="0">
              <a:solidFill>
                <a:schemeClr val="tx1"/>
              </a:solidFill>
              <a:latin typeface="Arial Black" pitchFamily="34" charset="0"/>
            </a:endParaRPr>
          </a:p>
          <a:p>
            <a:pPr algn="ctr"/>
            <a:r>
              <a:rPr lang="ro-RO" altLang="ro-RO" b="1" dirty="0">
                <a:solidFill>
                  <a:schemeClr val="tx1"/>
                </a:solidFill>
                <a:latin typeface="Arial Black" pitchFamily="34" charset="0"/>
              </a:rPr>
              <a:t>LIMBA MODERNĂ 1/ LIMBA MODERNĂ 2/ LIMBA MODERNĂ 1 – STUDIU </a:t>
            </a:r>
            <a:r>
              <a:rPr lang="ro-RO" altLang="ro-RO" b="1" dirty="0" smtClean="0">
                <a:solidFill>
                  <a:schemeClr val="tx1"/>
                </a:solidFill>
                <a:latin typeface="Arial Black" pitchFamily="34" charset="0"/>
              </a:rPr>
              <a:t>INTENSIV</a:t>
            </a:r>
          </a:p>
          <a:p>
            <a:pPr algn="ctr"/>
            <a:r>
              <a:rPr lang="ro-RO" altLang="ro-RO" b="1" dirty="0" smtClean="0">
                <a:solidFill>
                  <a:schemeClr val="tx1"/>
                </a:solidFill>
                <a:latin typeface="Arial Black" pitchFamily="34" charset="0"/>
              </a:rPr>
              <a:t>GERMANĂ</a:t>
            </a:r>
            <a:endParaRPr lang="en-US" b="1" dirty="0">
              <a:solidFill>
                <a:schemeClr val="tx1"/>
              </a:solidFill>
              <a:latin typeface="Arial Black" pitchFamily="34" charset="0"/>
            </a:endParaRPr>
          </a:p>
        </p:txBody>
      </p:sp>
    </p:spTree>
    <p:extLst>
      <p:ext uri="{BB962C8B-B14F-4D97-AF65-F5344CB8AC3E}">
        <p14:creationId xmlns:p14="http://schemas.microsoft.com/office/powerpoint/2010/main" val="1764045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5247" y="1208034"/>
            <a:ext cx="9399365" cy="4724933"/>
          </a:xfrm>
        </p:spPr>
        <p:txBody>
          <a:bodyPr/>
          <a:lstStyle/>
          <a:p>
            <a:r>
              <a:rPr lang="ro-RO" altLang="ro-RO" b="1" dirty="0">
                <a:solidFill>
                  <a:schemeClr val="tx1"/>
                </a:solidFill>
                <a:latin typeface="Calisto MT" panose="02040603050505030304" pitchFamily="18" charset="0"/>
              </a:rPr>
              <a:t>1) CENTRAREA PE COMPETENȚE DE COMUNICARE ȘI NU PE CONȚINUTURI </a:t>
            </a:r>
            <a:r>
              <a:rPr lang="ro-RO" altLang="ro-RO" b="1" dirty="0">
                <a:solidFill>
                  <a:schemeClr val="tx1"/>
                </a:solidFill>
                <a:latin typeface="Calisto MT" panose="02040603050505030304" pitchFamily="18" charset="0"/>
              </a:rPr>
              <a:t>LINGVISTICE SPECIFICE</a:t>
            </a:r>
          </a:p>
          <a:p>
            <a:r>
              <a:rPr lang="ro-RO" altLang="ro-RO" b="1" dirty="0">
                <a:solidFill>
                  <a:schemeClr val="tx1"/>
                </a:solidFill>
                <a:latin typeface="Calisto MT" panose="02040603050505030304" pitchFamily="18" charset="0"/>
              </a:rPr>
              <a:t>2) PRECIZAREA NIVELURILOR DIN CECRL LA INTRAREA ELEVILOR ÎN CICLUL DE ÎNVĂȚĂMÂNT GIMNAZIAL, PRECUM ȘI A NIVELURILOR AȘTEPTATE LA FINALUL CICLULUI GIMNAZIAL (a</a:t>
            </a:r>
            <a:r>
              <a:rPr lang="ro-RO" altLang="ro-RO" dirty="0">
                <a:solidFill>
                  <a:schemeClr val="tx1"/>
                </a:solidFill>
                <a:latin typeface="Calisto MT" panose="02040603050505030304" pitchFamily="18" charset="0"/>
              </a:rPr>
              <a:t>)</a:t>
            </a:r>
          </a:p>
          <a:p>
            <a:pPr marL="0" indent="0">
              <a:buNone/>
            </a:pPr>
            <a:r>
              <a:rPr lang="ro-RO" altLang="ro-RO" dirty="0">
                <a:solidFill>
                  <a:schemeClr val="tx1"/>
                </a:solidFill>
                <a:latin typeface="Calisto MT" panose="02040603050505030304" pitchFamily="18" charset="0"/>
              </a:rPr>
              <a:t>				</a:t>
            </a:r>
            <a:r>
              <a:rPr lang="ro-RO" altLang="ro-RO" dirty="0" smtClean="0">
                <a:solidFill>
                  <a:schemeClr val="tx1"/>
                </a:solidFill>
                <a:latin typeface="Calisto MT" panose="02040603050505030304" pitchFamily="18" charset="0"/>
              </a:rPr>
              <a:t>             - </a:t>
            </a:r>
            <a:r>
              <a:rPr lang="ro-RO" altLang="ro-RO" dirty="0">
                <a:solidFill>
                  <a:schemeClr val="tx1"/>
                </a:solidFill>
                <a:latin typeface="Calisto MT" panose="02040603050505030304" pitchFamily="18" charset="0"/>
              </a:rPr>
              <a:t>limbile engleză,franceză, </a:t>
            </a:r>
            <a:r>
              <a:rPr lang="ro-RO" altLang="ro-RO" dirty="0" smtClean="0">
                <a:solidFill>
                  <a:schemeClr val="tx1"/>
                </a:solidFill>
                <a:latin typeface="Calisto MT" panose="02040603050505030304" pitchFamily="18" charset="0"/>
              </a:rPr>
              <a:t>italiană -</a:t>
            </a:r>
            <a:endParaRPr lang="ro-RO" altLang="ro-RO" dirty="0">
              <a:solidFill>
                <a:schemeClr val="tx1"/>
              </a:solidFill>
              <a:latin typeface="Calisto MT" panose="02040603050505030304" pitchFamily="18" charset="0"/>
            </a:endParaRPr>
          </a:p>
          <a:p>
            <a:pPr marL="0" indent="0">
              <a:buNone/>
            </a:pP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247" y="3217348"/>
            <a:ext cx="8995144" cy="2715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1477927" y="188175"/>
            <a:ext cx="9941626" cy="875081"/>
          </a:xfrm>
        </p:spPr>
        <p:txBody>
          <a:bodyPr>
            <a:normAutofit/>
          </a:bodyPr>
          <a:lstStyle/>
          <a:p>
            <a:pPr algn="ctr"/>
            <a:r>
              <a:rPr lang="ro-RO" altLang="ro-RO" sz="2800" dirty="0">
                <a:solidFill>
                  <a:schemeClr val="accent1"/>
                </a:solidFill>
                <a:latin typeface="Arial Black" pitchFamily="34" charset="0"/>
              </a:rPr>
              <a:t>Elemente de noutate ale programei </a:t>
            </a:r>
            <a:r>
              <a:rPr lang="ro-RO" altLang="ro-RO" sz="2800" dirty="0" smtClean="0">
                <a:solidFill>
                  <a:schemeClr val="accent1"/>
                </a:solidFill>
                <a:latin typeface="Arial Black" pitchFamily="34" charset="0"/>
              </a:rPr>
              <a:t>școlare</a:t>
            </a:r>
            <a:endParaRPr lang="en-US" sz="2800" dirty="0">
              <a:solidFill>
                <a:schemeClr val="accent1"/>
              </a:solidFill>
            </a:endParaRPr>
          </a:p>
        </p:txBody>
      </p:sp>
    </p:spTree>
    <p:extLst>
      <p:ext uri="{BB962C8B-B14F-4D97-AF65-F5344CB8AC3E}">
        <p14:creationId xmlns:p14="http://schemas.microsoft.com/office/powerpoint/2010/main" val="42617800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9823" y="294501"/>
            <a:ext cx="9994789" cy="1280890"/>
          </a:xfrm>
        </p:spPr>
        <p:txBody>
          <a:bodyPr>
            <a:normAutofit/>
          </a:bodyPr>
          <a:lstStyle/>
          <a:p>
            <a:pPr algn="ctr"/>
            <a:r>
              <a:rPr lang="ro-RO" altLang="ro-RO" sz="3200" dirty="0">
                <a:solidFill>
                  <a:schemeClr val="accent1"/>
                </a:solidFill>
                <a:latin typeface="Arial Black" pitchFamily="34" charset="0"/>
              </a:rPr>
              <a:t>Elemente de noutate ale programei </a:t>
            </a:r>
            <a:r>
              <a:rPr lang="ro-RO" altLang="ro-RO" sz="3200" dirty="0" smtClean="0">
                <a:solidFill>
                  <a:schemeClr val="accent1"/>
                </a:solidFill>
                <a:latin typeface="Arial Black" pitchFamily="34" charset="0"/>
              </a:rPr>
              <a:t>școlare</a:t>
            </a:r>
            <a:endParaRPr lang="en-GB" sz="3200" dirty="0"/>
          </a:p>
        </p:txBody>
      </p:sp>
      <p:sp>
        <p:nvSpPr>
          <p:cNvPr id="3" name="Content Placeholder 2"/>
          <p:cNvSpPr>
            <a:spLocks noGrp="1"/>
          </p:cNvSpPr>
          <p:nvPr>
            <p:ph idx="1"/>
          </p:nvPr>
        </p:nvSpPr>
        <p:spPr>
          <a:xfrm>
            <a:off x="1116419" y="1669312"/>
            <a:ext cx="10388193" cy="4241910"/>
          </a:xfrm>
        </p:spPr>
        <p:txBody>
          <a:bodyPr/>
          <a:lstStyle/>
          <a:p>
            <a:r>
              <a:rPr lang="ro-RO" altLang="ro-RO" b="1" dirty="0">
                <a:solidFill>
                  <a:schemeClr val="tx1"/>
                </a:solidFill>
                <a:latin typeface="Calisto MT" panose="02040603050505030304" pitchFamily="18" charset="0"/>
              </a:rPr>
              <a:t>2) PRECIZAREA NIVELURILOR DIN CECRL LA INTRAREA ELEVILOR ÎN CICLUL DE ÎNVĂȚĂMÂNT GIMNAZIAL, PRECUM ȘI A NIVELURILOR AȘTEPTATE LA FINALUL CICLULUI GIMNAZIAL (b</a:t>
            </a:r>
            <a:r>
              <a:rPr lang="ro-RO" altLang="ro-RO" dirty="0" smtClean="0">
                <a:solidFill>
                  <a:schemeClr val="tx1"/>
                </a:solidFill>
                <a:latin typeface="Calisto MT" panose="02040603050505030304" pitchFamily="18" charset="0"/>
              </a:rPr>
              <a:t>)</a:t>
            </a:r>
          </a:p>
          <a:p>
            <a:pPr marL="0" indent="0">
              <a:buNone/>
            </a:pPr>
            <a:r>
              <a:rPr lang="ro-RO" altLang="ro-RO" dirty="0">
                <a:solidFill>
                  <a:schemeClr val="tx1"/>
                </a:solidFill>
              </a:rPr>
              <a:t/>
            </a:r>
            <a:br>
              <a:rPr lang="ro-RO" altLang="ro-RO" dirty="0">
                <a:solidFill>
                  <a:schemeClr val="tx1"/>
                </a:solidFill>
              </a:rPr>
            </a:br>
            <a:r>
              <a:rPr lang="ro-RO" altLang="ro-RO" dirty="0" smtClean="0">
                <a:solidFill>
                  <a:schemeClr val="tx1"/>
                </a:solidFill>
              </a:rPr>
              <a:t>                                     		  - limba germană -</a:t>
            </a:r>
          </a:p>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136" y="3360849"/>
            <a:ext cx="7718425"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3748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787" y="435935"/>
            <a:ext cx="10398826" cy="1095153"/>
          </a:xfrm>
        </p:spPr>
        <p:txBody>
          <a:bodyPr>
            <a:normAutofit/>
          </a:bodyPr>
          <a:lstStyle/>
          <a:p>
            <a:pPr algn="ctr"/>
            <a:r>
              <a:rPr lang="ro-RO" altLang="ro-RO" sz="2800" dirty="0">
                <a:solidFill>
                  <a:schemeClr val="accent1"/>
                </a:solidFill>
                <a:latin typeface="Arial Black" pitchFamily="34" charset="0"/>
              </a:rPr>
              <a:t>Elemente de noutate ale programei </a:t>
            </a:r>
            <a:r>
              <a:rPr lang="ro-RO" altLang="ro-RO" sz="2800" dirty="0" smtClean="0">
                <a:solidFill>
                  <a:schemeClr val="accent1"/>
                </a:solidFill>
                <a:latin typeface="Arial Black" pitchFamily="34" charset="0"/>
              </a:rPr>
              <a:t>școlare</a:t>
            </a:r>
            <a:endParaRPr lang="en-GB" sz="2800" dirty="0"/>
          </a:p>
        </p:txBody>
      </p:sp>
      <p:sp>
        <p:nvSpPr>
          <p:cNvPr id="3" name="Content Placeholder 2"/>
          <p:cNvSpPr>
            <a:spLocks noGrp="1"/>
          </p:cNvSpPr>
          <p:nvPr>
            <p:ph idx="1"/>
          </p:nvPr>
        </p:nvSpPr>
        <p:spPr>
          <a:xfrm>
            <a:off x="1127050" y="1573619"/>
            <a:ext cx="10377561" cy="4986669"/>
          </a:xfrm>
        </p:spPr>
        <p:txBody>
          <a:bodyPr/>
          <a:lstStyle/>
          <a:p>
            <a:pPr marL="0" algn="just" defTabSz="914400">
              <a:lnSpc>
                <a:spcPct val="70000"/>
              </a:lnSpc>
            </a:pPr>
            <a:r>
              <a:rPr lang="ro-RO" altLang="ro-RO" dirty="0">
                <a:solidFill>
                  <a:schemeClr val="tx1"/>
                </a:solidFill>
                <a:latin typeface="Calisto MT" panose="02040603050505030304" pitchFamily="18" charset="0"/>
              </a:rPr>
              <a:t>3)</a:t>
            </a:r>
            <a:r>
              <a:rPr lang="en-US" altLang="ro-RO" dirty="0">
                <a:solidFill>
                  <a:schemeClr val="tx1"/>
                </a:solidFill>
                <a:latin typeface="Calisto MT" panose="02040603050505030304" pitchFamily="18" charset="0"/>
              </a:rPr>
              <a:t> </a:t>
            </a:r>
            <a:r>
              <a:rPr lang="en-US" altLang="ro-RO" b="1" dirty="0">
                <a:solidFill>
                  <a:schemeClr val="tx1"/>
                </a:solidFill>
                <a:latin typeface="Calisto MT" panose="02040603050505030304" pitchFamily="18" charset="0"/>
              </a:rPr>
              <a:t>DETALIEREA FIEC</a:t>
            </a:r>
            <a:r>
              <a:rPr lang="ro-RO" altLang="ro-RO" b="1" dirty="0">
                <a:solidFill>
                  <a:schemeClr val="tx1"/>
                </a:solidFill>
                <a:latin typeface="Calisto MT" panose="02040603050505030304" pitchFamily="18" charset="0"/>
              </a:rPr>
              <a:t>Ă</a:t>
            </a:r>
            <a:r>
              <a:rPr lang="en-US" altLang="ro-RO" b="1" dirty="0">
                <a:solidFill>
                  <a:schemeClr val="tx1"/>
                </a:solidFill>
                <a:latin typeface="Calisto MT" panose="02040603050505030304" pitchFamily="18" charset="0"/>
              </a:rPr>
              <a:t>REI </a:t>
            </a:r>
            <a:r>
              <a:rPr lang="ro-RO" altLang="ro-RO" b="1" dirty="0">
                <a:solidFill>
                  <a:schemeClr val="tx1"/>
                </a:solidFill>
                <a:latin typeface="Calisto MT" panose="02040603050505030304" pitchFamily="18" charset="0"/>
              </a:rPr>
              <a:t>COMPETENȚ</a:t>
            </a:r>
            <a:r>
              <a:rPr lang="en-US" altLang="ro-RO" b="1" dirty="0">
                <a:solidFill>
                  <a:schemeClr val="tx1"/>
                </a:solidFill>
                <a:latin typeface="Calisto MT" panose="02040603050505030304" pitchFamily="18" charset="0"/>
              </a:rPr>
              <a:t>E</a:t>
            </a:r>
            <a:r>
              <a:rPr lang="ro-RO" altLang="ro-RO" b="1" dirty="0">
                <a:solidFill>
                  <a:schemeClr val="tx1"/>
                </a:solidFill>
                <a:latin typeface="Calisto MT" panose="02040603050505030304" pitchFamily="18" charset="0"/>
              </a:rPr>
              <a:t> GENE</a:t>
            </a:r>
            <a:r>
              <a:rPr lang="en-US" altLang="ro-RO" b="1" dirty="0">
                <a:solidFill>
                  <a:schemeClr val="tx1"/>
                </a:solidFill>
                <a:latin typeface="Calisto MT" panose="02040603050505030304" pitchFamily="18" charset="0"/>
              </a:rPr>
              <a:t>RALE</a:t>
            </a:r>
            <a:r>
              <a:rPr lang="ro-RO" altLang="ro-RO" b="1" dirty="0">
                <a:solidFill>
                  <a:schemeClr val="tx1"/>
                </a:solidFill>
                <a:latin typeface="Calisto MT" panose="02040603050505030304" pitchFamily="18" charset="0"/>
              </a:rPr>
              <a:t> ÎN COMPETENȚE SPECIFICE, ULTIMA COMPETENȚĂ SPECIFICĂ FIIND DE NATURĂ </a:t>
            </a:r>
            <a:r>
              <a:rPr lang="ro-RO" altLang="ro-RO" b="1" dirty="0" smtClean="0">
                <a:solidFill>
                  <a:schemeClr val="tx1"/>
                </a:solidFill>
                <a:latin typeface="Calisto MT" panose="02040603050505030304" pitchFamily="18" charset="0"/>
              </a:rPr>
              <a:t>SOCIO-CULTURALĂ</a:t>
            </a:r>
          </a:p>
          <a:p>
            <a:pPr marL="0" indent="0" algn="just" defTabSz="914400">
              <a:lnSpc>
                <a:spcPct val="70000"/>
              </a:lnSpc>
              <a:buNone/>
            </a:pPr>
            <a:endParaRPr lang="ro-RO" altLang="ro-RO" dirty="0">
              <a:solidFill>
                <a:schemeClr val="tx1"/>
              </a:solidFill>
              <a:latin typeface="Calisto MT" panose="02040603050505030304" pitchFamily="18" charset="0"/>
            </a:endParaRPr>
          </a:p>
          <a:p>
            <a:pPr marL="0" algn="just" defTabSz="914400">
              <a:lnSpc>
                <a:spcPct val="70000"/>
              </a:lnSpc>
            </a:pPr>
            <a:r>
              <a:rPr lang="ro-RO" altLang="ro-RO" dirty="0">
                <a:solidFill>
                  <a:schemeClr val="tx1"/>
                </a:solidFill>
                <a:latin typeface="Calisto MT" panose="02040603050505030304" pitchFamily="18" charset="0"/>
              </a:rPr>
              <a:t>4) </a:t>
            </a:r>
            <a:r>
              <a:rPr lang="ro-RO" altLang="ro-RO" b="1" dirty="0">
                <a:solidFill>
                  <a:schemeClr val="tx1"/>
                </a:solidFill>
                <a:latin typeface="Calisto MT" panose="02040603050505030304" pitchFamily="18" charset="0"/>
              </a:rPr>
              <a:t>PREZENTAREA DETALIATĂ A RECOMANDĂRILOR ȘI A SUGESTIILOR METODOLOGICE, PRECUM ȘI A STRATEGIILOR DE </a:t>
            </a:r>
            <a:r>
              <a:rPr lang="ro-RO" altLang="ro-RO" b="1" dirty="0" smtClean="0">
                <a:solidFill>
                  <a:schemeClr val="tx1"/>
                </a:solidFill>
                <a:latin typeface="Calisto MT" panose="02040603050505030304" pitchFamily="18" charset="0"/>
              </a:rPr>
              <a:t>PREDARE</a:t>
            </a:r>
          </a:p>
          <a:p>
            <a:pPr marL="0" indent="0" algn="just" defTabSz="914400">
              <a:lnSpc>
                <a:spcPct val="70000"/>
              </a:lnSpc>
              <a:buNone/>
            </a:pPr>
            <a:endParaRPr lang="ro-RO" altLang="ro-RO" dirty="0">
              <a:solidFill>
                <a:schemeClr val="tx1"/>
              </a:solidFill>
              <a:latin typeface="Calisto MT" panose="02040603050505030304" pitchFamily="18" charset="0"/>
            </a:endParaRPr>
          </a:p>
          <a:p>
            <a:pPr marL="0" algn="just" defTabSz="914400">
              <a:lnSpc>
                <a:spcPct val="70000"/>
              </a:lnSpc>
            </a:pPr>
            <a:r>
              <a:rPr lang="ro-RO" altLang="ro-RO" dirty="0">
                <a:solidFill>
                  <a:schemeClr val="tx1"/>
                </a:solidFill>
                <a:latin typeface="Calisto MT" panose="02040603050505030304" pitchFamily="18" charset="0"/>
              </a:rPr>
              <a:t>5) </a:t>
            </a:r>
            <a:r>
              <a:rPr lang="ro-RO" altLang="ro-RO" b="1" dirty="0">
                <a:solidFill>
                  <a:schemeClr val="tx1"/>
                </a:solidFill>
                <a:latin typeface="Calisto MT" panose="02040603050505030304" pitchFamily="18" charset="0"/>
              </a:rPr>
              <a:t>PREZENTAREA DE EXEMPLE SPECIFICE FIECĂREI LIMBI, PREZENTAREA DE TEME RECOMANDATE CE EVOLUEAZĂ PROGRESIV DE LA O CLASĂ LA </a:t>
            </a:r>
            <a:r>
              <a:rPr lang="ro-RO" altLang="ro-RO" b="1" dirty="0" smtClean="0">
                <a:solidFill>
                  <a:schemeClr val="tx1"/>
                </a:solidFill>
                <a:latin typeface="Calisto MT" panose="02040603050505030304" pitchFamily="18" charset="0"/>
              </a:rPr>
              <a:t>ALTA</a:t>
            </a:r>
          </a:p>
          <a:p>
            <a:pPr marL="0" indent="0" algn="just" defTabSz="914400">
              <a:lnSpc>
                <a:spcPct val="70000"/>
              </a:lnSpc>
              <a:buNone/>
            </a:pPr>
            <a:endParaRPr lang="ro-RO" altLang="ro-RO" dirty="0">
              <a:solidFill>
                <a:schemeClr val="tx1"/>
              </a:solidFill>
              <a:latin typeface="Calisto MT" panose="02040603050505030304" pitchFamily="18" charset="0"/>
            </a:endParaRPr>
          </a:p>
          <a:p>
            <a:pPr marL="0" algn="just" defTabSz="914400">
              <a:lnSpc>
                <a:spcPct val="70000"/>
              </a:lnSpc>
            </a:pPr>
            <a:r>
              <a:rPr lang="ro-RO" dirty="0">
                <a:solidFill>
                  <a:schemeClr val="tx1"/>
                </a:solidFill>
                <a:latin typeface="Calisto MT" panose="02040603050505030304" pitchFamily="18" charset="0"/>
              </a:rPr>
              <a:t>6) </a:t>
            </a:r>
            <a:r>
              <a:rPr lang="ro-RO" b="1" dirty="0">
                <a:solidFill>
                  <a:schemeClr val="tx1"/>
                </a:solidFill>
                <a:latin typeface="Calisto MT" panose="02040603050505030304" pitchFamily="18" charset="0"/>
              </a:rPr>
              <a:t>PREZENTAREA DE TEME DE PROIECT INTRODUSE PROGRESIV DE LA UN NIVEL LA ALTUL</a:t>
            </a:r>
          </a:p>
          <a:p>
            <a:endParaRPr lang="en-GB" dirty="0"/>
          </a:p>
        </p:txBody>
      </p:sp>
      <p:sp>
        <p:nvSpPr>
          <p:cNvPr id="4" name="Titre 1"/>
          <p:cNvSpPr txBox="1">
            <a:spLocks/>
          </p:cNvSpPr>
          <p:nvPr/>
        </p:nvSpPr>
        <p:spPr bwMode="auto">
          <a:xfrm>
            <a:off x="1198563" y="4901609"/>
            <a:ext cx="10855325" cy="127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a:solidFill>
                  <a:schemeClr val="tx1"/>
                </a:solidFill>
                <a:latin typeface="Century Gothic" pitchFamily="34" charset="0"/>
              </a:defRPr>
            </a:lvl1pPr>
            <a:lvl2pPr marL="1028700" indent="-571500">
              <a:defRPr>
                <a:solidFill>
                  <a:schemeClr val="tx1"/>
                </a:solidFill>
                <a:latin typeface="Century Gothic" pitchFamily="34" charset="0"/>
              </a:defRPr>
            </a:lvl2pPr>
            <a:lvl3pPr>
              <a:defRPr sz="1600">
                <a:solidFill>
                  <a:schemeClr val="tx1"/>
                </a:solidFill>
                <a:latin typeface="Century Gothic" pitchFamily="34" charset="0"/>
              </a:defRPr>
            </a:lvl3pPr>
            <a:lvl4pPr>
              <a:defRPr sz="1400">
                <a:solidFill>
                  <a:schemeClr val="tx1"/>
                </a:solidFill>
                <a:latin typeface="Century Gothic" pitchFamily="34" charset="0"/>
              </a:defRPr>
            </a:lvl4pPr>
            <a:lvl5pPr>
              <a:defRPr sz="1400">
                <a:solidFill>
                  <a:schemeClr val="tx1"/>
                </a:solidFill>
                <a:latin typeface="Century Gothic" pitchFamily="34" charset="0"/>
              </a:defRPr>
            </a:lvl5pPr>
            <a:lvl6pPr eaLnBrk="0" fontAlgn="base" hangingPunct="0">
              <a:spcAft>
                <a:spcPct val="0"/>
              </a:spcAft>
              <a:buClr>
                <a:srgbClr val="EF53A5"/>
              </a:buClr>
              <a:buFont typeface="Wingdings 3" pitchFamily="18" charset="2"/>
              <a:defRPr sz="1400">
                <a:solidFill>
                  <a:schemeClr val="tx1"/>
                </a:solidFill>
                <a:latin typeface="Century Gothic" pitchFamily="34" charset="0"/>
              </a:defRPr>
            </a:lvl6pPr>
            <a:lvl7pPr eaLnBrk="0" fontAlgn="base" hangingPunct="0">
              <a:spcAft>
                <a:spcPct val="0"/>
              </a:spcAft>
              <a:buClr>
                <a:srgbClr val="EF53A5"/>
              </a:buClr>
              <a:buFont typeface="Wingdings 3" pitchFamily="18" charset="2"/>
              <a:defRPr sz="1400">
                <a:solidFill>
                  <a:schemeClr val="tx1"/>
                </a:solidFill>
                <a:latin typeface="Century Gothic" pitchFamily="34" charset="0"/>
              </a:defRPr>
            </a:lvl7pPr>
            <a:lvl8pPr eaLnBrk="0" fontAlgn="base" hangingPunct="0">
              <a:spcAft>
                <a:spcPct val="0"/>
              </a:spcAft>
              <a:buClr>
                <a:srgbClr val="EF53A5"/>
              </a:buClr>
              <a:buFont typeface="Wingdings 3" pitchFamily="18" charset="2"/>
              <a:defRPr sz="1400">
                <a:solidFill>
                  <a:schemeClr val="tx1"/>
                </a:solidFill>
                <a:latin typeface="Century Gothic" pitchFamily="34" charset="0"/>
              </a:defRPr>
            </a:lvl8pPr>
            <a:lvl9pPr eaLnBrk="0" fontAlgn="base" hangingPunct="0">
              <a:spcAft>
                <a:spcPct val="0"/>
              </a:spcAft>
              <a:buClr>
                <a:srgbClr val="EF53A5"/>
              </a:buClr>
              <a:buFont typeface="Wingdings 3" pitchFamily="18" charset="2"/>
              <a:defRPr sz="1400">
                <a:solidFill>
                  <a:schemeClr val="tx1"/>
                </a:solidFill>
                <a:latin typeface="Century Gothic" pitchFamily="34" charset="0"/>
              </a:defRPr>
            </a:lvl9pPr>
          </a:lstStyle>
          <a:p>
            <a:pPr algn="just" defTabSz="914400" eaLnBrk="1" hangingPunct="1"/>
            <a:r>
              <a:rPr lang="ro-RO" altLang="ro-RO" sz="1800" dirty="0" smtClean="0">
                <a:latin typeface="Calisto MT" panose="02040603050505030304" pitchFamily="18" charset="0"/>
              </a:rPr>
              <a:t>       7</a:t>
            </a:r>
            <a:r>
              <a:rPr lang="ro-RO" altLang="ro-RO" sz="1800" dirty="0">
                <a:latin typeface="Calisto MT" panose="02040603050505030304" pitchFamily="18" charset="0"/>
              </a:rPr>
              <a:t>) </a:t>
            </a:r>
            <a:r>
              <a:rPr lang="en-US" altLang="ro-RO" sz="1800" b="1" dirty="0">
                <a:latin typeface="Calisto MT" panose="02040603050505030304" pitchFamily="18" charset="0"/>
              </a:rPr>
              <a:t>PREZENTAREA GRAMATICII </a:t>
            </a:r>
            <a:r>
              <a:rPr lang="ro-RO" altLang="ro-RO" sz="1800" b="1" dirty="0">
                <a:latin typeface="Calisto MT" panose="02040603050505030304" pitchFamily="18" charset="0"/>
              </a:rPr>
              <a:t>FUNCȚIONAL</a:t>
            </a:r>
            <a:r>
              <a:rPr lang="en-US" altLang="ro-RO" sz="1800" b="1" dirty="0">
                <a:latin typeface="Calisto MT" panose="02040603050505030304" pitchFamily="18" charset="0"/>
              </a:rPr>
              <a:t>E</a:t>
            </a:r>
            <a:r>
              <a:rPr lang="ro-RO" altLang="ro-RO" sz="1800" b="1" dirty="0">
                <a:latin typeface="Calisto MT" panose="02040603050505030304" pitchFamily="18" charset="0"/>
              </a:rPr>
              <a:t> ÎNTR-O DUBLĂ PERSPECTIVĂ: </a:t>
            </a:r>
            <a:endParaRPr lang="ro-RO" altLang="ro-RO" sz="1800" b="1" dirty="0">
              <a:solidFill>
                <a:schemeClr val="tx1">
                  <a:lumMod val="75000"/>
                  <a:lumOff val="25000"/>
                </a:schemeClr>
              </a:solidFill>
              <a:latin typeface="+mn-lt"/>
            </a:endParaRPr>
          </a:p>
          <a:p>
            <a:pPr marL="0" lvl="1" indent="-342900" algn="just">
              <a:spcBef>
                <a:spcPts val="1000"/>
              </a:spcBef>
              <a:buClr>
                <a:schemeClr val="accent1"/>
              </a:buClr>
              <a:buFont typeface="Wingdings 3" charset="2"/>
              <a:buChar char=""/>
            </a:pPr>
            <a:r>
              <a:rPr lang="ro-RO" altLang="ro-RO" dirty="0">
                <a:latin typeface="Calisto MT" panose="02040603050505030304" pitchFamily="18" charset="0"/>
              </a:rPr>
              <a:t>ACEEA</a:t>
            </a:r>
            <a:r>
              <a:rPr lang="en-US" altLang="ro-RO" dirty="0">
                <a:latin typeface="Calisto MT" panose="02040603050505030304" pitchFamily="18" charset="0"/>
              </a:rPr>
              <a:t> </a:t>
            </a:r>
            <a:r>
              <a:rPr lang="ro-RO" altLang="ro-RO" dirty="0">
                <a:latin typeface="Calisto MT" panose="02040603050505030304" pitchFamily="18" charset="0"/>
              </a:rPr>
              <a:t> A </a:t>
            </a:r>
            <a:r>
              <a:rPr lang="en-US" altLang="ro-RO" dirty="0">
                <a:latin typeface="Calisto MT" panose="02040603050505030304" pitchFamily="18" charset="0"/>
              </a:rPr>
              <a:t> </a:t>
            </a:r>
            <a:r>
              <a:rPr lang="ro-RO" altLang="ro-RO" dirty="0">
                <a:latin typeface="Calisto MT" panose="02040603050505030304" pitchFamily="18" charset="0"/>
              </a:rPr>
              <a:t>ACTELOR DE VORBIRE / A FUNCȚIILOR </a:t>
            </a:r>
            <a:r>
              <a:rPr lang="ro-RO" altLang="ro-RO" dirty="0" smtClean="0">
                <a:latin typeface="Calisto MT" panose="02040603050505030304" pitchFamily="18" charset="0"/>
              </a:rPr>
              <a:t>LIMBII</a:t>
            </a:r>
            <a:endParaRPr lang="ro-RO" altLang="ro-RO" dirty="0">
              <a:latin typeface="Calisto MT" panose="02040603050505030304" pitchFamily="18" charset="0"/>
            </a:endParaRPr>
          </a:p>
          <a:p>
            <a:pPr marL="0" lvl="1" indent="-342900" algn="just">
              <a:spcBef>
                <a:spcPts val="1000"/>
              </a:spcBef>
              <a:buClr>
                <a:schemeClr val="accent1"/>
              </a:buClr>
              <a:buFont typeface="Wingdings 3" charset="2"/>
              <a:buChar char=""/>
            </a:pPr>
            <a:r>
              <a:rPr lang="ro-RO" altLang="ro-RO" dirty="0">
                <a:latin typeface="Calisto MT" panose="02040603050505030304" pitchFamily="18" charset="0"/>
              </a:rPr>
              <a:t>ACEEA A ELEMENTELOR DE CONSTRUCȚIE A COMUNICĂRII CE CONTRIBUIE LA REALIZAREA DIVERSELOR ACTE DE VORBIRE</a:t>
            </a:r>
          </a:p>
        </p:txBody>
      </p:sp>
    </p:spTree>
    <p:extLst>
      <p:ext uri="{BB962C8B-B14F-4D97-AF65-F5344CB8AC3E}">
        <p14:creationId xmlns:p14="http://schemas.microsoft.com/office/powerpoint/2010/main" val="13890293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8559" y="624110"/>
            <a:ext cx="10016054" cy="1280890"/>
          </a:xfrm>
        </p:spPr>
        <p:txBody>
          <a:bodyPr>
            <a:normAutofit/>
          </a:bodyPr>
          <a:lstStyle/>
          <a:p>
            <a:pPr algn="ctr"/>
            <a:r>
              <a:rPr lang="ro-RO" altLang="ro-RO" sz="2800" dirty="0">
                <a:solidFill>
                  <a:schemeClr val="accent1"/>
                </a:solidFill>
                <a:latin typeface="Arial Black" pitchFamily="34" charset="0"/>
              </a:rPr>
              <a:t>Elemente de noutate ale programei </a:t>
            </a:r>
            <a:r>
              <a:rPr lang="ro-RO" altLang="ro-RO" sz="2800" dirty="0" smtClean="0">
                <a:solidFill>
                  <a:schemeClr val="accent1"/>
                </a:solidFill>
                <a:latin typeface="Arial Black" pitchFamily="34" charset="0"/>
              </a:rPr>
              <a:t>școlare</a:t>
            </a:r>
            <a:endParaRPr lang="en-GB" sz="2800" dirty="0"/>
          </a:p>
        </p:txBody>
      </p:sp>
      <p:sp>
        <p:nvSpPr>
          <p:cNvPr id="3" name="Content Placeholder 2"/>
          <p:cNvSpPr>
            <a:spLocks noGrp="1"/>
          </p:cNvSpPr>
          <p:nvPr>
            <p:ph idx="1"/>
          </p:nvPr>
        </p:nvSpPr>
        <p:spPr>
          <a:xfrm>
            <a:off x="1286540" y="2133600"/>
            <a:ext cx="10218072" cy="2736112"/>
          </a:xfrm>
        </p:spPr>
        <p:txBody>
          <a:bodyPr>
            <a:normAutofit lnSpcReduction="10000"/>
          </a:bodyPr>
          <a:lstStyle/>
          <a:p>
            <a:r>
              <a:rPr lang="ro-RO" altLang="ro-RO" b="1" dirty="0">
                <a:solidFill>
                  <a:schemeClr val="tx1"/>
                </a:solidFill>
                <a:latin typeface="Calisto MT" panose="02040603050505030304" pitchFamily="18" charset="0"/>
              </a:rPr>
              <a:t>8) PREZENTAREA DESCRIPTIVĂ, ÎN ANEXĂ, A ELEMENTELOR DE CONSTRUCȚIE A COMUNICĂRII SPECIFICE  FIECĂREI CLASE /FIECĂRUI  </a:t>
            </a:r>
            <a:r>
              <a:rPr lang="ro-RO" altLang="ro-RO" b="1" dirty="0" smtClean="0">
                <a:solidFill>
                  <a:schemeClr val="tx1"/>
                </a:solidFill>
                <a:latin typeface="Calisto MT" panose="02040603050505030304" pitchFamily="18" charset="0"/>
              </a:rPr>
              <a:t>NIVEL</a:t>
            </a:r>
          </a:p>
          <a:p>
            <a:pPr marL="0" indent="0">
              <a:buNone/>
            </a:pPr>
            <a:endParaRPr lang="ro-RO" altLang="ro-RO" b="1" dirty="0">
              <a:solidFill>
                <a:schemeClr val="tx1"/>
              </a:solidFill>
              <a:latin typeface="Calisto MT" panose="02040603050505030304" pitchFamily="18" charset="0"/>
            </a:endParaRPr>
          </a:p>
          <a:p>
            <a:r>
              <a:rPr lang="ro-RO" b="1" dirty="0">
                <a:solidFill>
                  <a:schemeClr val="tx1"/>
                </a:solidFill>
                <a:latin typeface="Calisto MT" panose="02040603050505030304" pitchFamily="18" charset="0"/>
              </a:rPr>
              <a:t>9) INDICAREA RESURSELOR ON LINE UTILE PARCURGERII </a:t>
            </a:r>
            <a:r>
              <a:rPr lang="ro-RO" b="1" dirty="0" smtClean="0">
                <a:solidFill>
                  <a:schemeClr val="tx1"/>
                </a:solidFill>
                <a:latin typeface="Calisto MT" panose="02040603050505030304" pitchFamily="18" charset="0"/>
              </a:rPr>
              <a:t>PROGRAMEI</a:t>
            </a:r>
          </a:p>
          <a:p>
            <a:pPr marL="0" indent="0">
              <a:buNone/>
            </a:pPr>
            <a:endParaRPr lang="ro-RO" b="1" dirty="0">
              <a:solidFill>
                <a:schemeClr val="tx1"/>
              </a:solidFill>
              <a:latin typeface="Calisto MT" panose="02040603050505030304" pitchFamily="18" charset="0"/>
            </a:endParaRPr>
          </a:p>
          <a:p>
            <a:r>
              <a:rPr lang="ro-RO" altLang="ro-RO" b="1" dirty="0">
                <a:solidFill>
                  <a:schemeClr val="tx1"/>
                </a:solidFill>
                <a:latin typeface="Calisto MT" panose="02040603050505030304" pitchFamily="18" charset="0"/>
              </a:rPr>
              <a:t>10) CORELAREA PROGRAMELOR ȘCOLARE PENTRU LIMBI MODERNE CU NIVELURILE DIN CECRL, PRECUM ȘI CU INSTRUMENTELE CONEXE - REFERENȚIALUL PENTRU CECRL </a:t>
            </a:r>
            <a:r>
              <a:rPr lang="en-US" altLang="ro-RO" b="1" dirty="0">
                <a:solidFill>
                  <a:schemeClr val="tx1"/>
                </a:solidFill>
                <a:latin typeface="Calisto MT" panose="02040603050505030304" pitchFamily="18" charset="0"/>
              </a:rPr>
              <a:t>(LIMBA FRANCEZ</a:t>
            </a:r>
            <a:r>
              <a:rPr lang="ro-RO" altLang="ro-RO" b="1" dirty="0">
                <a:solidFill>
                  <a:schemeClr val="tx1"/>
                </a:solidFill>
                <a:latin typeface="Calisto MT" panose="02040603050505030304" pitchFamily="18" charset="0"/>
              </a:rPr>
              <a:t>Ă)</a:t>
            </a:r>
          </a:p>
          <a:p>
            <a:endParaRPr lang="en-GB" dirty="0"/>
          </a:p>
        </p:txBody>
      </p:sp>
    </p:spTree>
    <p:extLst>
      <p:ext uri="{BB962C8B-B14F-4D97-AF65-F5344CB8AC3E}">
        <p14:creationId xmlns:p14="http://schemas.microsoft.com/office/powerpoint/2010/main" val="29710516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642" y="786809"/>
            <a:ext cx="10249970" cy="5124413"/>
          </a:xfrm>
        </p:spPr>
        <p:txBody>
          <a:bodyPr/>
          <a:lstStyle/>
          <a:p>
            <a:pPr algn="ctr">
              <a:buNone/>
            </a:pPr>
            <a:endParaRPr lang="ro-RO" altLang="en-US" sz="5400" b="1" dirty="0" smtClean="0">
              <a:solidFill>
                <a:schemeClr val="accent1"/>
              </a:solidFill>
              <a:latin typeface="Cambria" pitchFamily="18" charset="0"/>
            </a:endParaRPr>
          </a:p>
          <a:p>
            <a:pPr algn="ctr">
              <a:buNone/>
            </a:pPr>
            <a:endParaRPr lang="ro-RO" altLang="en-US" sz="5400" b="1" dirty="0" smtClean="0">
              <a:solidFill>
                <a:schemeClr val="accent1"/>
              </a:solidFill>
              <a:latin typeface="Cambria" pitchFamily="18" charset="0"/>
            </a:endParaRPr>
          </a:p>
          <a:p>
            <a:pPr algn="ctr">
              <a:buNone/>
            </a:pPr>
            <a:r>
              <a:rPr lang="ro-RO" altLang="en-US" sz="5400" b="1" dirty="0" smtClean="0">
                <a:solidFill>
                  <a:schemeClr val="accent1"/>
                </a:solidFill>
                <a:latin typeface="Cambria" pitchFamily="18" charset="0"/>
              </a:rPr>
              <a:t>PORTOFOLIILE</a:t>
            </a:r>
            <a:endParaRPr lang="ro-RO" altLang="en-US" sz="5400" b="1" dirty="0">
              <a:solidFill>
                <a:schemeClr val="accent1"/>
              </a:solidFill>
              <a:latin typeface="Cambria" pitchFamily="18" charset="0"/>
            </a:endParaRPr>
          </a:p>
          <a:p>
            <a:endParaRPr lang="en-GB" dirty="0"/>
          </a:p>
        </p:txBody>
      </p:sp>
    </p:spTree>
    <p:extLst>
      <p:ext uri="{BB962C8B-B14F-4D97-AF65-F5344CB8AC3E}">
        <p14:creationId xmlns:p14="http://schemas.microsoft.com/office/powerpoint/2010/main" val="7758971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4207" y="624110"/>
            <a:ext cx="9770405" cy="1280890"/>
          </a:xfrm>
        </p:spPr>
        <p:txBody>
          <a:bodyPr>
            <a:normAutofit fontScale="90000"/>
          </a:bodyPr>
          <a:lstStyle/>
          <a:p>
            <a:pPr algn="ctr"/>
            <a:r>
              <a:rPr lang="ro-RO" altLang="en-US" b="1" dirty="0">
                <a:solidFill>
                  <a:schemeClr val="accent1"/>
                </a:solidFill>
                <a:latin typeface="Cambria" pitchFamily="18" charset="0"/>
              </a:rPr>
              <a:t>PORTOFOLIUL </a:t>
            </a:r>
            <a:r>
              <a:rPr lang="en-US" altLang="en-US" b="1" dirty="0">
                <a:solidFill>
                  <a:schemeClr val="accent1"/>
                </a:solidFill>
                <a:latin typeface="Cambria" pitchFamily="18" charset="0"/>
              </a:rPr>
              <a:t>PROFESORULUI </a:t>
            </a:r>
            <a:br>
              <a:rPr lang="en-US" altLang="en-US" b="1" dirty="0">
                <a:solidFill>
                  <a:schemeClr val="accent1"/>
                </a:solidFill>
                <a:latin typeface="Cambria" pitchFamily="18" charset="0"/>
              </a:rPr>
            </a:br>
            <a:r>
              <a:rPr lang="en-US" altLang="en-US" b="1" dirty="0">
                <a:solidFill>
                  <a:schemeClr val="accent1"/>
                </a:solidFill>
                <a:latin typeface="Cambria" pitchFamily="18" charset="0"/>
              </a:rPr>
              <a:t>METODIST</a:t>
            </a:r>
            <a:r>
              <a:rPr lang="ro-RO" altLang="en-US" b="1" dirty="0">
                <a:latin typeface="Cambria" pitchFamily="18" charset="0"/>
              </a:rPr>
              <a:t/>
            </a:r>
            <a:br>
              <a:rPr lang="ro-RO" altLang="en-US" b="1" dirty="0">
                <a:latin typeface="Cambria" pitchFamily="18" charset="0"/>
              </a:rPr>
            </a:br>
            <a:endParaRPr lang="en-GB" dirty="0"/>
          </a:p>
        </p:txBody>
      </p:sp>
      <p:sp>
        <p:nvSpPr>
          <p:cNvPr id="3" name="Content Placeholder 2"/>
          <p:cNvSpPr>
            <a:spLocks noGrp="1"/>
          </p:cNvSpPr>
          <p:nvPr>
            <p:ph idx="1"/>
          </p:nvPr>
        </p:nvSpPr>
        <p:spPr/>
        <p:txBody>
          <a:bodyPr>
            <a:normAutofit fontScale="92500" lnSpcReduction="10000"/>
          </a:bodyPr>
          <a:lstStyle/>
          <a:p>
            <a:pPr algn="just"/>
            <a:r>
              <a:rPr lang="en-US" altLang="en-US" dirty="0">
                <a:solidFill>
                  <a:schemeClr val="tx1"/>
                </a:solidFill>
                <a:latin typeface="Cambria" pitchFamily="18" charset="0"/>
              </a:rPr>
              <a:t>De</a:t>
            </a:r>
            <a:r>
              <a:rPr lang="ro-RO" altLang="en-US" dirty="0">
                <a:solidFill>
                  <a:schemeClr val="tx1"/>
                </a:solidFill>
                <a:latin typeface="Cambria" pitchFamily="18" charset="0"/>
              </a:rPr>
              <a:t>cizia</a:t>
            </a:r>
            <a:r>
              <a:rPr lang="en-US" altLang="en-US" dirty="0">
                <a:solidFill>
                  <a:schemeClr val="tx1"/>
                </a:solidFill>
                <a:latin typeface="Cambria" pitchFamily="18" charset="0"/>
              </a:rPr>
              <a:t> de </a:t>
            </a:r>
            <a:r>
              <a:rPr lang="en-US" altLang="en-US" dirty="0" err="1">
                <a:solidFill>
                  <a:schemeClr val="tx1"/>
                </a:solidFill>
                <a:latin typeface="Cambria" pitchFamily="18" charset="0"/>
              </a:rPr>
              <a:t>numire</a:t>
            </a:r>
            <a:r>
              <a:rPr lang="en-US" altLang="en-US" dirty="0">
                <a:solidFill>
                  <a:schemeClr val="tx1"/>
                </a:solidFill>
                <a:latin typeface="Cambria" pitchFamily="18" charset="0"/>
              </a:rPr>
              <a:t> </a:t>
            </a:r>
            <a:r>
              <a:rPr lang="ro-RO" altLang="en-US" dirty="0">
                <a:solidFill>
                  <a:schemeClr val="tx1"/>
                </a:solidFill>
                <a:latin typeface="Cambria" pitchFamily="18" charset="0"/>
              </a:rPr>
              <a:t>/ Delegație</a:t>
            </a:r>
            <a:r>
              <a:rPr lang="en-US"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a:solidFill>
                  <a:schemeClr val="tx1"/>
                </a:solidFill>
                <a:latin typeface="Cambria" pitchFamily="18" charset="0"/>
              </a:rPr>
              <a:t>Curriculum Vitae(Euro</a:t>
            </a:r>
            <a:r>
              <a:rPr lang="ro-RO" altLang="en-US" dirty="0">
                <a:solidFill>
                  <a:schemeClr val="tx1"/>
                </a:solidFill>
                <a:latin typeface="Cambria" pitchFamily="18" charset="0"/>
              </a:rPr>
              <a:t>P</a:t>
            </a:r>
            <a:r>
              <a:rPr lang="fr-FR" altLang="en-US" dirty="0" err="1">
                <a:solidFill>
                  <a:schemeClr val="tx1"/>
                </a:solidFill>
                <a:latin typeface="Cambria" pitchFamily="18" charset="0"/>
              </a:rPr>
              <a:t>ass</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err="1">
                <a:solidFill>
                  <a:schemeClr val="tx1"/>
                </a:solidFill>
                <a:latin typeface="Cambria" pitchFamily="18" charset="0"/>
              </a:rPr>
              <a:t>Graficul</a:t>
            </a:r>
            <a:r>
              <a:rPr lang="fr-FR" altLang="en-US" dirty="0">
                <a:solidFill>
                  <a:schemeClr val="tx1"/>
                </a:solidFill>
                <a:latin typeface="Cambria" pitchFamily="18" charset="0"/>
              </a:rPr>
              <a:t> de </a:t>
            </a:r>
            <a:r>
              <a:rPr lang="fr-FR" altLang="en-US" dirty="0" err="1">
                <a:solidFill>
                  <a:schemeClr val="tx1"/>
                </a:solidFill>
                <a:latin typeface="Cambria" pitchFamily="18" charset="0"/>
              </a:rPr>
              <a:t>evidenţă</a:t>
            </a:r>
            <a:r>
              <a:rPr lang="fr-FR" altLang="en-US" dirty="0">
                <a:solidFill>
                  <a:schemeClr val="tx1"/>
                </a:solidFill>
                <a:latin typeface="Cambria" pitchFamily="18" charset="0"/>
              </a:rPr>
              <a:t> a </a:t>
            </a:r>
            <a:r>
              <a:rPr lang="fr-FR" altLang="en-US" dirty="0" err="1">
                <a:solidFill>
                  <a:schemeClr val="tx1"/>
                </a:solidFill>
                <a:latin typeface="Cambria" pitchFamily="18" charset="0"/>
              </a:rPr>
              <a:t>inspecţiilor</a:t>
            </a:r>
            <a:r>
              <a:rPr lang="fr-FR" altLang="en-US" dirty="0">
                <a:solidFill>
                  <a:schemeClr val="tx1"/>
                </a:solidFill>
                <a:latin typeface="Cambria" pitchFamily="18" charset="0"/>
              </a:rPr>
              <a:t> </a:t>
            </a:r>
            <a:r>
              <a:rPr lang="fr-FR" altLang="en-US" dirty="0" err="1">
                <a:solidFill>
                  <a:schemeClr val="tx1"/>
                </a:solidFill>
                <a:latin typeface="Cambria" pitchFamily="18" charset="0"/>
              </a:rPr>
              <a:t>efectuate</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err="1">
                <a:solidFill>
                  <a:schemeClr val="tx1"/>
                </a:solidFill>
                <a:latin typeface="Cambria" pitchFamily="18" charset="0"/>
              </a:rPr>
              <a:t>Graficul</a:t>
            </a:r>
            <a:r>
              <a:rPr lang="fr-FR" altLang="en-US" dirty="0">
                <a:solidFill>
                  <a:schemeClr val="tx1"/>
                </a:solidFill>
                <a:latin typeface="Cambria" pitchFamily="18" charset="0"/>
              </a:rPr>
              <a:t> </a:t>
            </a:r>
            <a:r>
              <a:rPr lang="fr-FR" altLang="en-US" dirty="0" err="1">
                <a:solidFill>
                  <a:schemeClr val="tx1"/>
                </a:solidFill>
                <a:latin typeface="Cambria" pitchFamily="18" charset="0"/>
              </a:rPr>
              <a:t>inspecţiilor</a:t>
            </a:r>
            <a:r>
              <a:rPr lang="fr-FR" altLang="en-US" dirty="0">
                <a:solidFill>
                  <a:schemeClr val="tx1"/>
                </a:solidFill>
                <a:latin typeface="Cambria" pitchFamily="18" charset="0"/>
              </a:rPr>
              <a:t> de </a:t>
            </a:r>
            <a:r>
              <a:rPr lang="fr-FR" altLang="en-US" dirty="0" err="1">
                <a:solidFill>
                  <a:schemeClr val="tx1"/>
                </a:solidFill>
                <a:latin typeface="Cambria" pitchFamily="18" charset="0"/>
              </a:rPr>
              <a:t>specialitate</a:t>
            </a:r>
            <a:r>
              <a:rPr lang="fr-FR" altLang="en-US" dirty="0">
                <a:solidFill>
                  <a:schemeClr val="tx1"/>
                </a:solidFill>
                <a:latin typeface="Cambria" pitchFamily="18" charset="0"/>
              </a:rPr>
              <a:t> </a:t>
            </a:r>
            <a:r>
              <a:rPr lang="fr-FR" altLang="en-US" dirty="0" err="1">
                <a:solidFill>
                  <a:schemeClr val="tx1"/>
                </a:solidFill>
                <a:latin typeface="Cambria" pitchFamily="18" charset="0"/>
              </a:rPr>
              <a:t>şi</a:t>
            </a:r>
            <a:r>
              <a:rPr lang="fr-FR" altLang="en-US" dirty="0">
                <a:solidFill>
                  <a:schemeClr val="tx1"/>
                </a:solidFill>
                <a:latin typeface="Cambria" pitchFamily="18" charset="0"/>
              </a:rPr>
              <a:t> </a:t>
            </a:r>
            <a:r>
              <a:rPr lang="fr-FR" altLang="en-US" dirty="0" err="1">
                <a:solidFill>
                  <a:schemeClr val="tx1"/>
                </a:solidFill>
                <a:latin typeface="Cambria" pitchFamily="18" charset="0"/>
              </a:rPr>
              <a:t>tematice</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err="1">
                <a:solidFill>
                  <a:schemeClr val="tx1"/>
                </a:solidFill>
                <a:latin typeface="Cambria" pitchFamily="18" charset="0"/>
              </a:rPr>
              <a:t>Diagnoza</a:t>
            </a:r>
            <a:r>
              <a:rPr lang="fr-FR" altLang="en-US" dirty="0">
                <a:solidFill>
                  <a:schemeClr val="tx1"/>
                </a:solidFill>
                <a:latin typeface="Cambria" pitchFamily="18" charset="0"/>
              </a:rPr>
              <a:t> </a:t>
            </a:r>
            <a:r>
              <a:rPr lang="fr-FR" altLang="en-US" dirty="0" err="1">
                <a:solidFill>
                  <a:schemeClr val="tx1"/>
                </a:solidFill>
                <a:latin typeface="Cambria" pitchFamily="18" charset="0"/>
              </a:rPr>
              <a:t>procesului</a:t>
            </a:r>
            <a:r>
              <a:rPr lang="fr-FR" altLang="en-US" dirty="0">
                <a:solidFill>
                  <a:schemeClr val="tx1"/>
                </a:solidFill>
                <a:latin typeface="Cambria" pitchFamily="18" charset="0"/>
              </a:rPr>
              <a:t> de </a:t>
            </a:r>
            <a:r>
              <a:rPr lang="fr-FR" altLang="en-US" dirty="0" err="1">
                <a:solidFill>
                  <a:schemeClr val="tx1"/>
                </a:solidFill>
                <a:latin typeface="Cambria" pitchFamily="18" charset="0"/>
              </a:rPr>
              <a:t>învăţământ</a:t>
            </a:r>
            <a:r>
              <a:rPr lang="fr-FR" altLang="en-US" dirty="0">
                <a:solidFill>
                  <a:schemeClr val="tx1"/>
                </a:solidFill>
                <a:latin typeface="Cambria" pitchFamily="18" charset="0"/>
              </a:rPr>
              <a:t> de </a:t>
            </a:r>
            <a:r>
              <a:rPr lang="fr-FR" altLang="en-US" dirty="0" err="1">
                <a:solidFill>
                  <a:schemeClr val="tx1"/>
                </a:solidFill>
                <a:latin typeface="Cambria" pitchFamily="18" charset="0"/>
              </a:rPr>
              <a:t>specialitate</a:t>
            </a:r>
            <a:r>
              <a:rPr lang="fr-FR" altLang="en-US" dirty="0">
                <a:solidFill>
                  <a:schemeClr val="tx1"/>
                </a:solidFill>
                <a:latin typeface="Cambria" pitchFamily="18" charset="0"/>
              </a:rPr>
              <a:t> (</a:t>
            </a:r>
            <a:r>
              <a:rPr lang="ro-RO" altLang="en-US" dirty="0">
                <a:solidFill>
                  <a:schemeClr val="tx1"/>
                </a:solidFill>
                <a:latin typeface="Cambria" pitchFamily="18" charset="0"/>
              </a:rPr>
              <a:t>î</a:t>
            </a:r>
            <a:r>
              <a:rPr lang="fr-FR" altLang="en-US" dirty="0">
                <a:solidFill>
                  <a:schemeClr val="tx1"/>
                </a:solidFill>
                <a:latin typeface="Cambria" pitchFamily="18" charset="0"/>
              </a:rPr>
              <a:t>n </a:t>
            </a:r>
            <a:r>
              <a:rPr lang="fr-FR" altLang="en-US" dirty="0" err="1">
                <a:solidFill>
                  <a:schemeClr val="tx1"/>
                </a:solidFill>
                <a:latin typeface="Cambria" pitchFamily="18" charset="0"/>
              </a:rPr>
              <a:t>sectorul</a:t>
            </a:r>
            <a:r>
              <a:rPr lang="fr-FR" altLang="en-US" dirty="0">
                <a:solidFill>
                  <a:schemeClr val="tx1"/>
                </a:solidFill>
                <a:latin typeface="Cambria" pitchFamily="18" charset="0"/>
              </a:rPr>
              <a:t>/zona </a:t>
            </a:r>
            <a:r>
              <a:rPr lang="fr-FR" altLang="en-US" dirty="0" err="1">
                <a:solidFill>
                  <a:schemeClr val="tx1"/>
                </a:solidFill>
                <a:latin typeface="Cambria" pitchFamily="18" charset="0"/>
              </a:rPr>
              <a:t>arondat</a:t>
            </a:r>
            <a:r>
              <a:rPr lang="fr-FR" altLang="en-US" dirty="0">
                <a:solidFill>
                  <a:schemeClr val="tx1"/>
                </a:solidFill>
                <a:latin typeface="Cambria" pitchFamily="18" charset="0"/>
              </a:rPr>
              <a:t>(ă), la </a:t>
            </a:r>
            <a:r>
              <a:rPr lang="fr-FR" altLang="en-US" dirty="0" err="1">
                <a:solidFill>
                  <a:schemeClr val="tx1"/>
                </a:solidFill>
                <a:latin typeface="Cambria" pitchFamily="18" charset="0"/>
              </a:rPr>
              <a:t>finele</a:t>
            </a:r>
            <a:r>
              <a:rPr lang="fr-FR" altLang="en-US" dirty="0">
                <a:solidFill>
                  <a:schemeClr val="tx1"/>
                </a:solidFill>
                <a:latin typeface="Cambria" pitchFamily="18" charset="0"/>
              </a:rPr>
              <a:t> </a:t>
            </a:r>
            <a:r>
              <a:rPr lang="fr-FR" altLang="en-US" dirty="0" err="1">
                <a:solidFill>
                  <a:schemeClr val="tx1"/>
                </a:solidFill>
                <a:latin typeface="Cambria" pitchFamily="18" charset="0"/>
              </a:rPr>
              <a:t>fiecărui</a:t>
            </a:r>
            <a:r>
              <a:rPr lang="fr-FR" altLang="en-US" dirty="0">
                <a:solidFill>
                  <a:schemeClr val="tx1"/>
                </a:solidFill>
                <a:latin typeface="Cambria" pitchFamily="18" charset="0"/>
              </a:rPr>
              <a:t> </a:t>
            </a:r>
            <a:r>
              <a:rPr lang="fr-FR" altLang="en-US" dirty="0" err="1">
                <a:solidFill>
                  <a:schemeClr val="tx1"/>
                </a:solidFill>
                <a:latin typeface="Cambria" pitchFamily="18" charset="0"/>
              </a:rPr>
              <a:t>semestru</a:t>
            </a:r>
            <a:r>
              <a:rPr lang="fr-FR" altLang="en-US" dirty="0">
                <a:solidFill>
                  <a:schemeClr val="tx1"/>
                </a:solidFill>
                <a:latin typeface="Cambria" pitchFamily="18" charset="0"/>
              </a:rPr>
              <a:t>); </a:t>
            </a:r>
            <a:endParaRPr lang="ro-RO" altLang="en-US" dirty="0">
              <a:solidFill>
                <a:schemeClr val="tx1"/>
              </a:solidFill>
              <a:latin typeface="Cambria" pitchFamily="18" charset="0"/>
            </a:endParaRPr>
          </a:p>
          <a:p>
            <a:pPr algn="just"/>
            <a:r>
              <a:rPr lang="fr-FR" altLang="en-US" dirty="0">
                <a:solidFill>
                  <a:schemeClr val="tx1"/>
                </a:solidFill>
                <a:latin typeface="Cambria" pitchFamily="18" charset="0"/>
              </a:rPr>
              <a:t>Copie a </a:t>
            </a:r>
            <a:r>
              <a:rPr lang="fr-FR" altLang="en-US" dirty="0" err="1">
                <a:solidFill>
                  <a:schemeClr val="tx1"/>
                </a:solidFill>
                <a:latin typeface="Cambria" pitchFamily="18" charset="0"/>
              </a:rPr>
              <a:t>rapoartelor</a:t>
            </a:r>
            <a:r>
              <a:rPr lang="fr-FR" altLang="en-US" dirty="0">
                <a:solidFill>
                  <a:schemeClr val="tx1"/>
                </a:solidFill>
                <a:latin typeface="Cambria" pitchFamily="18" charset="0"/>
              </a:rPr>
              <a:t> de </a:t>
            </a:r>
            <a:r>
              <a:rPr lang="fr-FR" altLang="en-US" dirty="0" err="1">
                <a:solidFill>
                  <a:schemeClr val="tx1"/>
                </a:solidFill>
                <a:latin typeface="Cambria" pitchFamily="18" charset="0"/>
              </a:rPr>
              <a:t>inspecţie</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err="1">
                <a:solidFill>
                  <a:schemeClr val="tx1"/>
                </a:solidFill>
                <a:latin typeface="Cambria" pitchFamily="18" charset="0"/>
              </a:rPr>
              <a:t>Modele</a:t>
            </a:r>
            <a:r>
              <a:rPr lang="fr-FR" altLang="en-US" dirty="0">
                <a:solidFill>
                  <a:schemeClr val="tx1"/>
                </a:solidFill>
                <a:latin typeface="Cambria" pitchFamily="18" charset="0"/>
              </a:rPr>
              <a:t> de documente de </a:t>
            </a:r>
            <a:r>
              <a:rPr lang="fr-FR" altLang="en-US" dirty="0" err="1">
                <a:solidFill>
                  <a:schemeClr val="tx1"/>
                </a:solidFill>
                <a:latin typeface="Cambria" pitchFamily="18" charset="0"/>
              </a:rPr>
              <a:t>planificare</a:t>
            </a:r>
            <a:r>
              <a:rPr lang="fr-FR" altLang="en-US" dirty="0">
                <a:solidFill>
                  <a:schemeClr val="tx1"/>
                </a:solidFill>
                <a:latin typeface="Cambria" pitchFamily="18" charset="0"/>
              </a:rPr>
              <a:t> </a:t>
            </a:r>
            <a:r>
              <a:rPr lang="fr-FR" altLang="en-US" dirty="0" err="1">
                <a:solidFill>
                  <a:schemeClr val="tx1"/>
                </a:solidFill>
                <a:latin typeface="Cambria" pitchFamily="18" charset="0"/>
              </a:rPr>
              <a:t>şi</a:t>
            </a:r>
            <a:r>
              <a:rPr lang="fr-FR" altLang="en-US" dirty="0">
                <a:solidFill>
                  <a:schemeClr val="tx1"/>
                </a:solidFill>
                <a:latin typeface="Cambria" pitchFamily="18" charset="0"/>
              </a:rPr>
              <a:t> </a:t>
            </a:r>
            <a:r>
              <a:rPr lang="fr-FR" altLang="en-US" dirty="0" err="1">
                <a:solidFill>
                  <a:schemeClr val="tx1"/>
                </a:solidFill>
                <a:latin typeface="Cambria" pitchFamily="18" charset="0"/>
              </a:rPr>
              <a:t>proiect</a:t>
            </a:r>
            <a:r>
              <a:rPr lang="ro-RO" altLang="en-US" dirty="0">
                <a:solidFill>
                  <a:schemeClr val="tx1"/>
                </a:solidFill>
                <a:latin typeface="Cambria" pitchFamily="18" charset="0"/>
              </a:rPr>
              <a:t>are</a:t>
            </a:r>
            <a:r>
              <a:rPr lang="fr-FR" altLang="en-US" dirty="0">
                <a:solidFill>
                  <a:schemeClr val="tx1"/>
                </a:solidFill>
                <a:latin typeface="Cambria" pitchFamily="18" charset="0"/>
              </a:rPr>
              <a:t> </a:t>
            </a:r>
            <a:r>
              <a:rPr lang="fr-FR" altLang="en-US" dirty="0" err="1">
                <a:solidFill>
                  <a:schemeClr val="tx1"/>
                </a:solidFill>
                <a:latin typeface="Cambria" pitchFamily="18" charset="0"/>
              </a:rPr>
              <a:t>didactic</a:t>
            </a:r>
            <a:r>
              <a:rPr lang="ro-RO" altLang="en-US" dirty="0">
                <a:solidFill>
                  <a:schemeClr val="tx1"/>
                </a:solidFill>
                <a:latin typeface="Cambria" pitchFamily="18" charset="0"/>
              </a:rPr>
              <a:t>ă</a:t>
            </a:r>
            <a:r>
              <a:rPr lang="fr-FR" altLang="en-US" dirty="0">
                <a:solidFill>
                  <a:schemeClr val="tx1"/>
                </a:solidFill>
                <a:latin typeface="Cambria" pitchFamily="18" charset="0"/>
              </a:rPr>
              <a:t> la </a:t>
            </a:r>
            <a:r>
              <a:rPr lang="fr-FR" altLang="en-US" dirty="0" err="1">
                <a:solidFill>
                  <a:schemeClr val="tx1"/>
                </a:solidFill>
                <a:latin typeface="Cambria" pitchFamily="18" charset="0"/>
              </a:rPr>
              <a:t>nivelul</a:t>
            </a:r>
            <a:r>
              <a:rPr lang="fr-FR" altLang="en-US" dirty="0">
                <a:solidFill>
                  <a:schemeClr val="tx1"/>
                </a:solidFill>
                <a:latin typeface="Cambria" pitchFamily="18" charset="0"/>
              </a:rPr>
              <a:t> </a:t>
            </a:r>
            <a:r>
              <a:rPr lang="fr-FR" altLang="en-US" dirty="0" err="1">
                <a:solidFill>
                  <a:schemeClr val="tx1"/>
                </a:solidFill>
                <a:latin typeface="Cambria" pitchFamily="18" charset="0"/>
              </a:rPr>
              <a:t>învăţământului</a:t>
            </a:r>
            <a:r>
              <a:rPr lang="fr-FR" altLang="en-US" dirty="0">
                <a:solidFill>
                  <a:schemeClr val="tx1"/>
                </a:solidFill>
                <a:latin typeface="Cambria" pitchFamily="18" charset="0"/>
              </a:rPr>
              <a:t> </a:t>
            </a:r>
            <a:r>
              <a:rPr lang="fr-FR" altLang="en-US" dirty="0" err="1">
                <a:solidFill>
                  <a:schemeClr val="tx1"/>
                </a:solidFill>
                <a:latin typeface="Cambria" pitchFamily="18" charset="0"/>
              </a:rPr>
              <a:t>primar</a:t>
            </a:r>
            <a:r>
              <a:rPr lang="fr-FR" altLang="en-US" dirty="0">
                <a:solidFill>
                  <a:schemeClr val="tx1"/>
                </a:solidFill>
                <a:latin typeface="Cambria" pitchFamily="18" charset="0"/>
              </a:rPr>
              <a:t>, </a:t>
            </a:r>
            <a:r>
              <a:rPr lang="fr-FR" altLang="en-US" dirty="0" err="1">
                <a:solidFill>
                  <a:schemeClr val="tx1"/>
                </a:solidFill>
                <a:latin typeface="Cambria" pitchFamily="18" charset="0"/>
              </a:rPr>
              <a:t>gimnazial</a:t>
            </a:r>
            <a:r>
              <a:rPr lang="fr-FR" altLang="en-US" dirty="0">
                <a:solidFill>
                  <a:schemeClr val="tx1"/>
                </a:solidFill>
                <a:latin typeface="Cambria" pitchFamily="18" charset="0"/>
              </a:rPr>
              <a:t> </a:t>
            </a:r>
            <a:r>
              <a:rPr lang="fr-FR" altLang="en-US" dirty="0" err="1">
                <a:solidFill>
                  <a:schemeClr val="tx1"/>
                </a:solidFill>
                <a:latin typeface="Cambria" pitchFamily="18" charset="0"/>
              </a:rPr>
              <a:t>şi</a:t>
            </a:r>
            <a:r>
              <a:rPr lang="fr-FR" altLang="en-US" dirty="0">
                <a:solidFill>
                  <a:schemeClr val="tx1"/>
                </a:solidFill>
                <a:latin typeface="Cambria" pitchFamily="18" charset="0"/>
              </a:rPr>
              <a:t> </a:t>
            </a:r>
            <a:r>
              <a:rPr lang="fr-FR" altLang="en-US" dirty="0" err="1">
                <a:solidFill>
                  <a:schemeClr val="tx1"/>
                </a:solidFill>
                <a:latin typeface="Cambria" pitchFamily="18" charset="0"/>
              </a:rPr>
              <a:t>liceal</a:t>
            </a:r>
            <a:r>
              <a:rPr lang="fr-FR" altLang="en-US" dirty="0">
                <a:solidFill>
                  <a:schemeClr val="tx1"/>
                </a:solidFill>
                <a:latin typeface="Cambria" pitchFamily="18" charset="0"/>
              </a:rPr>
              <a:t>, </a:t>
            </a:r>
            <a:r>
              <a:rPr lang="fr-FR" altLang="en-US" dirty="0" err="1">
                <a:solidFill>
                  <a:schemeClr val="tx1"/>
                </a:solidFill>
                <a:latin typeface="Cambria" pitchFamily="18" charset="0"/>
              </a:rPr>
              <a:t>după</a:t>
            </a:r>
            <a:r>
              <a:rPr lang="fr-FR" altLang="en-US" dirty="0">
                <a:solidFill>
                  <a:schemeClr val="tx1"/>
                </a:solidFill>
                <a:latin typeface="Cambria" pitchFamily="18" charset="0"/>
              </a:rPr>
              <a:t> </a:t>
            </a:r>
            <a:r>
              <a:rPr lang="fr-FR" altLang="en-US" dirty="0" err="1">
                <a:solidFill>
                  <a:schemeClr val="tx1"/>
                </a:solidFill>
                <a:latin typeface="Cambria" pitchFamily="18" charset="0"/>
              </a:rPr>
              <a:t>caz</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pPr algn="just"/>
            <a:r>
              <a:rPr lang="fr-FR" altLang="en-US" dirty="0" err="1">
                <a:solidFill>
                  <a:schemeClr val="tx1"/>
                </a:solidFill>
                <a:latin typeface="Cambria" pitchFamily="18" charset="0"/>
              </a:rPr>
              <a:t>Legi</a:t>
            </a:r>
            <a:r>
              <a:rPr lang="fr-FR" altLang="en-US" dirty="0">
                <a:solidFill>
                  <a:schemeClr val="tx1"/>
                </a:solidFill>
                <a:latin typeface="Cambria" pitchFamily="18" charset="0"/>
              </a:rPr>
              <a:t>, </a:t>
            </a:r>
            <a:r>
              <a:rPr lang="fr-FR" altLang="en-US" dirty="0" err="1">
                <a:solidFill>
                  <a:schemeClr val="tx1"/>
                </a:solidFill>
                <a:latin typeface="Cambria" pitchFamily="18" charset="0"/>
              </a:rPr>
              <a:t>ordine</a:t>
            </a:r>
            <a:r>
              <a:rPr lang="fr-FR" altLang="en-US" dirty="0">
                <a:solidFill>
                  <a:schemeClr val="tx1"/>
                </a:solidFill>
                <a:latin typeface="Cambria" pitchFamily="18" charset="0"/>
              </a:rPr>
              <a:t>, </a:t>
            </a:r>
            <a:r>
              <a:rPr lang="ro-RO" altLang="en-US" dirty="0">
                <a:solidFill>
                  <a:schemeClr val="tx1"/>
                </a:solidFill>
                <a:latin typeface="Cambria" pitchFamily="18" charset="0"/>
              </a:rPr>
              <a:t>H.G-uri, </a:t>
            </a:r>
            <a:r>
              <a:rPr lang="fr-FR" altLang="en-US" dirty="0">
                <a:solidFill>
                  <a:schemeClr val="tx1"/>
                </a:solidFill>
                <a:latin typeface="Cambria" pitchFamily="18" charset="0"/>
              </a:rPr>
              <a:t>note ale M.E.</a:t>
            </a:r>
            <a:r>
              <a:rPr lang="en-US" altLang="en-US" dirty="0">
                <a:solidFill>
                  <a:schemeClr val="tx1"/>
                </a:solidFill>
                <a:latin typeface="Cambria" pitchFamily="18" charset="0"/>
              </a:rPr>
              <a:t>N</a:t>
            </a:r>
            <a:r>
              <a:rPr lang="fr-FR" altLang="en-US" dirty="0">
                <a:solidFill>
                  <a:schemeClr val="tx1"/>
                </a:solidFill>
                <a:latin typeface="Cambria" pitchFamily="18" charset="0"/>
              </a:rPr>
              <a:t>.,</a:t>
            </a:r>
            <a:r>
              <a:rPr lang="ro-RO" altLang="en-US" dirty="0">
                <a:solidFill>
                  <a:schemeClr val="tx1"/>
                </a:solidFill>
                <a:latin typeface="Cambria" pitchFamily="18" charset="0"/>
              </a:rPr>
              <a:t> ale </a:t>
            </a:r>
            <a:r>
              <a:rPr lang="fr-FR" altLang="en-US" dirty="0" err="1">
                <a:solidFill>
                  <a:schemeClr val="tx1"/>
                </a:solidFill>
                <a:latin typeface="Cambria" pitchFamily="18" charset="0"/>
              </a:rPr>
              <a:t>Guvernului</a:t>
            </a:r>
            <a:r>
              <a:rPr lang="fr-FR" altLang="en-US" dirty="0">
                <a:solidFill>
                  <a:schemeClr val="tx1"/>
                </a:solidFill>
                <a:latin typeface="Cambria" pitchFamily="18" charset="0"/>
              </a:rPr>
              <a:t>  </a:t>
            </a:r>
            <a:r>
              <a:rPr lang="fr-FR" altLang="en-US" dirty="0" err="1">
                <a:solidFill>
                  <a:schemeClr val="tx1"/>
                </a:solidFill>
                <a:latin typeface="Cambria" pitchFamily="18" charset="0"/>
              </a:rPr>
              <a:t>privind</a:t>
            </a:r>
            <a:r>
              <a:rPr lang="fr-FR" altLang="en-US" dirty="0">
                <a:solidFill>
                  <a:schemeClr val="tx1"/>
                </a:solidFill>
                <a:latin typeface="Cambria" pitchFamily="18" charset="0"/>
              </a:rPr>
              <a:t>  </a:t>
            </a:r>
            <a:r>
              <a:rPr lang="fr-FR" altLang="en-US" dirty="0" err="1">
                <a:solidFill>
                  <a:schemeClr val="tx1"/>
                </a:solidFill>
                <a:latin typeface="Cambria" pitchFamily="18" charset="0"/>
              </a:rPr>
              <a:t>învăţământul</a:t>
            </a:r>
            <a:r>
              <a:rPr lang="fr-FR" altLang="en-US" dirty="0">
                <a:solidFill>
                  <a:schemeClr val="tx1"/>
                </a:solidFill>
                <a:latin typeface="Cambria" pitchFamily="18" charset="0"/>
              </a:rPr>
              <a:t> </a:t>
            </a:r>
            <a:r>
              <a:rPr lang="fr-FR" altLang="en-US" dirty="0" err="1">
                <a:solidFill>
                  <a:schemeClr val="tx1"/>
                </a:solidFill>
                <a:latin typeface="Cambria" pitchFamily="18" charset="0"/>
              </a:rPr>
              <a:t>preuniversitar</a:t>
            </a:r>
            <a:r>
              <a:rPr lang="fr-FR" altLang="en-US" dirty="0">
                <a:solidFill>
                  <a:schemeClr val="tx1"/>
                </a:solidFill>
                <a:latin typeface="Cambria" pitchFamily="18" charset="0"/>
              </a:rPr>
              <a:t>.</a:t>
            </a:r>
            <a:endParaRPr lang="ro-RO" altLang="en-US" dirty="0">
              <a:solidFill>
                <a:schemeClr val="tx1"/>
              </a:solidFill>
              <a:latin typeface="Cambria" pitchFamily="18" charset="0"/>
            </a:endParaRPr>
          </a:p>
          <a:p>
            <a:r>
              <a:rPr lang="en-US" altLang="en-US" dirty="0" err="1">
                <a:solidFill>
                  <a:schemeClr val="tx1"/>
                </a:solidFill>
                <a:latin typeface="Cambria" pitchFamily="18" charset="0"/>
              </a:rPr>
              <a:t>Modelul</a:t>
            </a:r>
            <a:r>
              <a:rPr lang="en-US" altLang="en-US" dirty="0">
                <a:solidFill>
                  <a:schemeClr val="tx1"/>
                </a:solidFill>
                <a:latin typeface="Cambria" pitchFamily="18" charset="0"/>
              </a:rPr>
              <a:t> </a:t>
            </a:r>
            <a:r>
              <a:rPr lang="en-US" altLang="en-US" dirty="0" err="1">
                <a:solidFill>
                  <a:schemeClr val="tx1"/>
                </a:solidFill>
                <a:latin typeface="Cambria" pitchFamily="18" charset="0"/>
              </a:rPr>
              <a:t>formularelor</a:t>
            </a:r>
            <a:r>
              <a:rPr lang="en-US" altLang="en-US" dirty="0">
                <a:solidFill>
                  <a:schemeClr val="tx1"/>
                </a:solidFill>
                <a:latin typeface="Cambria" pitchFamily="18" charset="0"/>
              </a:rPr>
              <a:t> tip </a:t>
            </a:r>
            <a:r>
              <a:rPr lang="en-US" altLang="en-US" dirty="0" err="1">
                <a:solidFill>
                  <a:schemeClr val="tx1"/>
                </a:solidFill>
                <a:latin typeface="Cambria" pitchFamily="18" charset="0"/>
              </a:rPr>
              <a:t>folosite</a:t>
            </a:r>
            <a:r>
              <a:rPr lang="en-US" altLang="en-US" dirty="0">
                <a:solidFill>
                  <a:schemeClr val="tx1"/>
                </a:solidFill>
                <a:latin typeface="Cambria" pitchFamily="18" charset="0"/>
              </a:rPr>
              <a:t> </a:t>
            </a:r>
            <a:r>
              <a:rPr lang="ro-RO" altLang="en-US" dirty="0">
                <a:solidFill>
                  <a:schemeClr val="tx1"/>
                </a:solidFill>
                <a:latin typeface="Cambria" pitchFamily="18" charset="0"/>
              </a:rPr>
              <a:t>î</a:t>
            </a:r>
            <a:r>
              <a:rPr lang="en-US" altLang="en-US" dirty="0">
                <a:solidFill>
                  <a:schemeClr val="tx1"/>
                </a:solidFill>
                <a:latin typeface="Cambria" pitchFamily="18" charset="0"/>
              </a:rPr>
              <a:t>n </a:t>
            </a:r>
            <a:r>
              <a:rPr lang="en-US" altLang="en-US" dirty="0" err="1">
                <a:solidFill>
                  <a:schemeClr val="tx1"/>
                </a:solidFill>
                <a:latin typeface="Cambria" pitchFamily="18" charset="0"/>
              </a:rPr>
              <a:t>cadrul</a:t>
            </a:r>
            <a:r>
              <a:rPr lang="en-US" altLang="en-US" dirty="0">
                <a:solidFill>
                  <a:schemeClr val="tx1"/>
                </a:solidFill>
                <a:latin typeface="Cambria" pitchFamily="18" charset="0"/>
              </a:rPr>
              <a:t> </a:t>
            </a:r>
            <a:r>
              <a:rPr lang="en-US" altLang="en-US" dirty="0" err="1">
                <a:solidFill>
                  <a:schemeClr val="tx1"/>
                </a:solidFill>
                <a:latin typeface="Cambria" pitchFamily="18" charset="0"/>
              </a:rPr>
              <a:t>inspecţiilor</a:t>
            </a:r>
            <a:r>
              <a:rPr lang="en-US" altLang="en-US" dirty="0">
                <a:solidFill>
                  <a:schemeClr val="tx1"/>
                </a:solidFill>
                <a:latin typeface="Cambria" pitchFamily="18" charset="0"/>
              </a:rPr>
              <a:t>.</a:t>
            </a:r>
            <a:endParaRPr lang="ro-RO" altLang="en-US" dirty="0">
              <a:solidFill>
                <a:schemeClr val="tx1"/>
              </a:solidFill>
              <a:latin typeface="Cambria" pitchFamily="18" charset="0"/>
            </a:endParaRPr>
          </a:p>
          <a:p>
            <a:endParaRPr lang="en-GB" dirty="0">
              <a:solidFill>
                <a:schemeClr val="tx1"/>
              </a:solidFill>
            </a:endParaRPr>
          </a:p>
        </p:txBody>
      </p:sp>
    </p:spTree>
    <p:extLst>
      <p:ext uri="{BB962C8B-B14F-4D97-AF65-F5344CB8AC3E}">
        <p14:creationId xmlns:p14="http://schemas.microsoft.com/office/powerpoint/2010/main" val="40924887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0577" y="624110"/>
            <a:ext cx="9814035" cy="736857"/>
          </a:xfrm>
        </p:spPr>
        <p:txBody>
          <a:bodyPr>
            <a:normAutofit fontScale="90000"/>
          </a:bodyPr>
          <a:lstStyle/>
          <a:p>
            <a:r>
              <a:rPr lang="ro-RO" altLang="en-US" b="1" dirty="0" smtClean="0">
                <a:latin typeface="Cambria" pitchFamily="18" charset="0"/>
              </a:rPr>
              <a:t>	</a:t>
            </a:r>
            <a:r>
              <a:rPr lang="ro-RO" altLang="en-US" b="1" dirty="0">
                <a:solidFill>
                  <a:schemeClr val="accent1"/>
                </a:solidFill>
                <a:latin typeface="Cambria" pitchFamily="18" charset="0"/>
              </a:rPr>
              <a:t>PORTOFOLIUL</a:t>
            </a:r>
            <a:r>
              <a:rPr lang="ro-RO" altLang="en-US" b="1" dirty="0" smtClean="0">
                <a:latin typeface="Cambria" pitchFamily="18" charset="0"/>
              </a:rPr>
              <a:t> </a:t>
            </a:r>
            <a:r>
              <a:rPr lang="en-US" altLang="en-US" b="1" dirty="0">
                <a:solidFill>
                  <a:schemeClr val="accent1"/>
                </a:solidFill>
                <a:latin typeface="Cambria" pitchFamily="18" charset="0"/>
              </a:rPr>
              <a:t>RESPONSABILULU</a:t>
            </a:r>
            <a:r>
              <a:rPr lang="ro-RO" altLang="en-US" b="1" dirty="0">
                <a:solidFill>
                  <a:schemeClr val="accent1"/>
                </a:solidFill>
                <a:latin typeface="Cambria" pitchFamily="18" charset="0"/>
              </a:rPr>
              <a:t>I DE CATEDRĂ</a:t>
            </a:r>
            <a:r>
              <a:rPr lang="ro-RO" altLang="en-US" b="1" dirty="0">
                <a:latin typeface="Cambria" pitchFamily="18" charset="0"/>
              </a:rPr>
              <a:t/>
            </a:r>
            <a:br>
              <a:rPr lang="ro-RO" altLang="en-US" b="1" dirty="0">
                <a:latin typeface="Cambria" pitchFamily="18" charset="0"/>
              </a:rPr>
            </a:br>
            <a:endParaRPr lang="en-GB" dirty="0"/>
          </a:p>
        </p:txBody>
      </p:sp>
      <p:sp>
        <p:nvSpPr>
          <p:cNvPr id="3" name="Content Placeholder 2"/>
          <p:cNvSpPr>
            <a:spLocks noGrp="1"/>
          </p:cNvSpPr>
          <p:nvPr>
            <p:ph idx="1"/>
          </p:nvPr>
        </p:nvSpPr>
        <p:spPr>
          <a:xfrm>
            <a:off x="1414130" y="1733107"/>
            <a:ext cx="10090482" cy="4178115"/>
          </a:xfrm>
        </p:spPr>
        <p:txBody>
          <a:bodyPr/>
          <a:lstStyle/>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Planul de activităţi metodico-ştiinţifice ale catedrei pentru anul școlar  în curs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Programele şcolare valabile în anul şcolar în curs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Programele pentru examenele naţionale (bacalaureat) şi concursurile şcolare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Planificări le calendaristice ale membrilor catedrei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Planurile -</a:t>
            </a:r>
            <a:r>
              <a:rPr lang="en-US" altLang="en-US" dirty="0">
                <a:solidFill>
                  <a:schemeClr val="tx1"/>
                </a:solidFill>
                <a:latin typeface="Cambria" pitchFamily="18" charset="0"/>
              </a:rPr>
              <a:t> </a:t>
            </a:r>
            <a:r>
              <a:rPr lang="ro-RO" altLang="en-US" dirty="0">
                <a:solidFill>
                  <a:schemeClr val="tx1"/>
                </a:solidFill>
                <a:latin typeface="Cambria" pitchFamily="18" charset="0"/>
              </a:rPr>
              <a:t>cadru pentru anul şcolar în curs</a:t>
            </a:r>
            <a:r>
              <a:rPr lang="en-US" altLang="en-US" dirty="0">
                <a:solidFill>
                  <a:schemeClr val="tx1"/>
                </a:solidFill>
                <a:latin typeface="Cambria" pitchFamily="18" charset="0"/>
              </a:rPr>
              <a:t> </a:t>
            </a:r>
            <a:r>
              <a:rPr lang="ro-RO" altLang="en-US" dirty="0">
                <a:solidFill>
                  <a:schemeClr val="tx1"/>
                </a:solidFill>
                <a:latin typeface="Cambria" pitchFamily="18" charset="0"/>
              </a:rPr>
              <a:t>;</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Tabel  nominal cu membrii catedrei şi datele lor personale (telefon,</a:t>
            </a:r>
          </a:p>
          <a:p>
            <a:pPr marL="365125" indent="-255588" algn="just">
              <a:lnSpc>
                <a:spcPct val="70000"/>
              </a:lnSpc>
              <a:spcAft>
                <a:spcPct val="0"/>
              </a:spcAft>
              <a:buNone/>
            </a:pPr>
            <a:r>
              <a:rPr lang="ro-RO" altLang="en-US" dirty="0">
                <a:solidFill>
                  <a:schemeClr val="tx1"/>
                </a:solidFill>
                <a:latin typeface="Cambria" pitchFamily="18" charset="0"/>
              </a:rPr>
              <a:t> </a:t>
            </a:r>
            <a:r>
              <a:rPr lang="en-GB" altLang="en-US" dirty="0">
                <a:solidFill>
                  <a:schemeClr val="tx1"/>
                </a:solidFill>
                <a:latin typeface="Cambria" pitchFamily="18" charset="0"/>
              </a:rPr>
              <a:t>    </a:t>
            </a:r>
            <a:r>
              <a:rPr lang="ro-RO" altLang="en-US" dirty="0">
                <a:solidFill>
                  <a:schemeClr val="tx1"/>
                </a:solidFill>
                <a:latin typeface="Cambria" pitchFamily="18" charset="0"/>
              </a:rPr>
              <a:t>adresa de e-mail, şcoala de provenienţă, grad didactic, specialitatea, vechimea în învăţământ etc.)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Planul managerial al catedrei</a:t>
            </a:r>
            <a:r>
              <a:rPr lang="en-US" altLang="en-US" dirty="0">
                <a:solidFill>
                  <a:schemeClr val="tx1"/>
                </a:solidFill>
                <a:latin typeface="Cambria" pitchFamily="18" charset="0"/>
              </a:rPr>
              <a:t>;</a:t>
            </a:r>
            <a:endParaRPr lang="ro-RO" altLang="en-US" dirty="0">
              <a:solidFill>
                <a:schemeClr val="tx1"/>
              </a:solidFill>
              <a:latin typeface="Cambria" pitchFamily="18" charset="0"/>
            </a:endParaRP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Calendarul şi tematica activităţilor de catedră;</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Procesele – verbale ale şedinţelor de catedră</a:t>
            </a:r>
            <a:r>
              <a:rPr lang="en-US" altLang="en-US" dirty="0">
                <a:solidFill>
                  <a:schemeClr val="tx1"/>
                </a:solidFill>
                <a:latin typeface="Cambria" pitchFamily="18" charset="0"/>
              </a:rPr>
              <a:t> </a:t>
            </a:r>
            <a:r>
              <a:rPr lang="ro-RO" altLang="en-US" dirty="0">
                <a:solidFill>
                  <a:schemeClr val="tx1"/>
                </a:solidFill>
                <a:latin typeface="Cambria" pitchFamily="18" charset="0"/>
              </a:rPr>
              <a:t>;</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Materialele ştiinţifice şi metodice prezentate în cadrul activităţilor de catedră ;</a:t>
            </a:r>
          </a:p>
          <a:p>
            <a:pPr marL="365125" indent="-255588" algn="just">
              <a:lnSpc>
                <a:spcPct val="70000"/>
              </a:lnSpc>
              <a:spcAft>
                <a:spcPct val="0"/>
              </a:spcAft>
              <a:buFont typeface="Wingdings 3" pitchFamily="18" charset="2"/>
              <a:buChar char=""/>
            </a:pPr>
            <a:r>
              <a:rPr lang="ro-RO" altLang="en-US" dirty="0">
                <a:solidFill>
                  <a:schemeClr val="tx1"/>
                </a:solidFill>
                <a:latin typeface="Cambria" pitchFamily="18" charset="0"/>
              </a:rPr>
              <a:t>Calendarul olimpiadelor şi concursurilor şcolare la care participă elevii unității de învățământ.</a:t>
            </a:r>
          </a:p>
          <a:p>
            <a:endParaRPr lang="en-GB" dirty="0">
              <a:solidFill>
                <a:schemeClr val="tx1"/>
              </a:solidFill>
            </a:endParaRPr>
          </a:p>
        </p:txBody>
      </p:sp>
    </p:spTree>
    <p:extLst>
      <p:ext uri="{BB962C8B-B14F-4D97-AF65-F5344CB8AC3E}">
        <p14:creationId xmlns:p14="http://schemas.microsoft.com/office/powerpoint/2010/main" val="3415520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a:latin typeface="Tahoma" pitchFamily="34" charset="0"/>
                <a:ea typeface="Tahoma" panose="020B0604030504040204" pitchFamily="34" charset="0"/>
                <a:cs typeface="Tahoma" panose="020B0604030504040204" pitchFamily="34" charset="0"/>
              </a:rPr>
              <a:t> </a:t>
            </a:r>
            <a:r>
              <a:rPr 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S</a:t>
            </a:r>
            <a:r>
              <a:rPr lang="en-US" b="1" dirty="0">
                <a:solidFill>
                  <a:schemeClr val="accent1"/>
                </a:solidFill>
                <a:latin typeface="Calisto MT" panose="02040603050505030304" pitchFamily="18" charset="0"/>
                <a:ea typeface="Tahoma" panose="020B0604030504040204" pitchFamily="34" charset="0"/>
                <a:cs typeface="Tahoma" panose="020B0604030504040204" pitchFamily="34" charset="0"/>
              </a:rPr>
              <a:t>TRUCTURA ANULUI ŞCOLAR </a:t>
            </a:r>
            <a:r>
              <a:rPr lang="it-IT" b="1"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8</a:t>
            </a:r>
            <a:r>
              <a:rPr lang="it-IT" b="1" dirty="0">
                <a:solidFill>
                  <a:schemeClr val="accent1"/>
                </a:solidFill>
                <a:latin typeface="Calisto MT" panose="02040603050505030304" pitchFamily="18" charset="0"/>
                <a:ea typeface="Tahoma" panose="020B0604030504040204" pitchFamily="34" charset="0"/>
                <a:cs typeface="Tahoma" panose="020B0604030504040204" pitchFamily="34" charset="0"/>
              </a:rPr>
              <a:t>-201</a:t>
            </a:r>
            <a:r>
              <a:rPr 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9</a:t>
            </a:r>
            <a:r>
              <a:rPr lang="it-IT" dirty="0">
                <a:latin typeface="Calisto MT" panose="02040603050505030304" pitchFamily="18" charset="0"/>
                <a:ea typeface="Tahoma" panose="020B0604030504040204" pitchFamily="34" charset="0"/>
                <a:cs typeface="Tahoma" panose="020B0604030504040204" pitchFamily="34" charset="0"/>
              </a:rPr>
              <a:t/>
            </a:r>
            <a:br>
              <a:rPr lang="it-IT" dirty="0">
                <a:latin typeface="Calisto MT" panose="02040603050505030304" pitchFamily="18" charset="0"/>
                <a:ea typeface="Tahoma" panose="020B0604030504040204" pitchFamily="34" charset="0"/>
                <a:cs typeface="Tahoma" panose="020B0604030504040204" pitchFamily="34" charset="0"/>
              </a:rPr>
            </a:br>
            <a:endParaRPr lang="ro-RO" dirty="0">
              <a:latin typeface="Calisto MT" panose="02040603050505030304" pitchFamily="18" charset="0"/>
            </a:endParaRPr>
          </a:p>
        </p:txBody>
      </p:sp>
      <p:sp>
        <p:nvSpPr>
          <p:cNvPr id="3" name="Content Placeholder 2"/>
          <p:cNvSpPr>
            <a:spLocks noGrp="1"/>
          </p:cNvSpPr>
          <p:nvPr>
            <p:ph idx="1"/>
          </p:nvPr>
        </p:nvSpPr>
        <p:spPr>
          <a:xfrm>
            <a:off x="1068779" y="1294409"/>
            <a:ext cx="10447708" cy="4631377"/>
          </a:xfrm>
        </p:spPr>
        <p:txBody>
          <a:bodyPr>
            <a:normAutofit fontScale="55000" lnSpcReduction="20000"/>
          </a:bodyPr>
          <a:lstStyle/>
          <a:p>
            <a:pPr marL="0" indent="0">
              <a:spcBef>
                <a:spcPct val="0"/>
              </a:spcBef>
              <a:buClr>
                <a:srgbClr val="FFFF99"/>
              </a:buClr>
              <a:buNone/>
            </a:pPr>
            <a:r>
              <a:rPr lang="en-US" altLang="en-US" sz="3900" b="1" dirty="0" err="1">
                <a:solidFill>
                  <a:schemeClr val="tx1"/>
                </a:solidFill>
                <a:latin typeface="Calisto MT" panose="02040603050505030304" pitchFamily="18" charset="0"/>
                <a:ea typeface="Tahoma" panose="020B0604030504040204" pitchFamily="34" charset="0"/>
                <a:cs typeface="Tahoma" panose="020B0604030504040204" pitchFamily="34" charset="0"/>
              </a:rPr>
              <a:t>Structura</a:t>
            </a:r>
            <a:r>
              <a:rPr lang="en-US"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sz="3900" b="1" dirty="0" err="1">
                <a:solidFill>
                  <a:schemeClr val="tx1"/>
                </a:solidFill>
                <a:latin typeface="Calisto MT" panose="02040603050505030304" pitchFamily="18" charset="0"/>
                <a:ea typeface="Tahoma" panose="020B0604030504040204" pitchFamily="34" charset="0"/>
                <a:cs typeface="Tahoma" panose="020B0604030504040204" pitchFamily="34" charset="0"/>
              </a:rPr>
              <a:t>anului</a:t>
            </a:r>
            <a:r>
              <a:rPr lang="en-US"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altLang="en-US" sz="3900" b="1" dirty="0" err="1">
                <a:solidFill>
                  <a:schemeClr val="tx1"/>
                </a:solidFill>
                <a:latin typeface="Calisto MT" panose="02040603050505030304" pitchFamily="18" charset="0"/>
                <a:ea typeface="Tahoma" panose="020B0604030504040204" pitchFamily="34" charset="0"/>
                <a:cs typeface="Tahoma" panose="020B0604030504040204" pitchFamily="34" charset="0"/>
              </a:rPr>
              <a:t>ş</a:t>
            </a:r>
            <a:r>
              <a:rPr lang="en-US" altLang="en-US" sz="3900" b="1" dirty="0" err="1">
                <a:solidFill>
                  <a:schemeClr val="tx1"/>
                </a:solidFill>
                <a:latin typeface="Calisto MT" panose="02040603050505030304" pitchFamily="18" charset="0"/>
                <a:ea typeface="Tahoma" panose="020B0604030504040204" pitchFamily="34" charset="0"/>
                <a:cs typeface="Tahoma" panose="020B0604030504040204" pitchFamily="34" charset="0"/>
              </a:rPr>
              <a:t>colar</a:t>
            </a:r>
            <a:r>
              <a:rPr lang="en-US"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altLang="en-US" sz="3900" b="1" dirty="0" smtClean="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sz="3900" b="1" dirty="0" smtClean="0">
                <a:solidFill>
                  <a:schemeClr val="tx1"/>
                </a:solidFill>
                <a:latin typeface="Calisto MT" panose="02040603050505030304" pitchFamily="18" charset="0"/>
                <a:ea typeface="Tahoma" panose="020B0604030504040204" pitchFamily="34" charset="0"/>
                <a:cs typeface="Tahoma" panose="020B0604030504040204" pitchFamily="34" charset="0"/>
              </a:rPr>
              <a:t>201</a:t>
            </a:r>
            <a:r>
              <a:rPr lang="ro-RO"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8-2</a:t>
            </a:r>
            <a:r>
              <a:rPr lang="en-US"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01</a:t>
            </a:r>
            <a:r>
              <a:rPr lang="ro-RO"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9 </a:t>
            </a:r>
            <a:r>
              <a:rPr lang="ro-RO" altLang="en-US" sz="3900" dirty="0">
                <a:solidFill>
                  <a:schemeClr val="tx1"/>
                </a:solidFill>
                <a:latin typeface="Calisto MT" panose="02040603050505030304" pitchFamily="18" charset="0"/>
                <a:ea typeface="Tahoma" panose="020B0604030504040204" pitchFamily="34" charset="0"/>
                <a:cs typeface="Tahoma" panose="020B0604030504040204" pitchFamily="34" charset="0"/>
              </a:rPr>
              <a:t>a fost aprobată prin </a:t>
            </a:r>
            <a:r>
              <a:rPr lang="ro-RO"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O</a:t>
            </a:r>
            <a:r>
              <a:rPr lang="en-US"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MEN </a:t>
            </a:r>
            <a:r>
              <a:rPr lang="ro-RO" altLang="en-US" sz="3900" b="1" dirty="0">
                <a:solidFill>
                  <a:schemeClr val="tx1"/>
                </a:solidFill>
                <a:latin typeface="Calisto MT" panose="02040603050505030304" pitchFamily="18" charset="0"/>
                <a:ea typeface="Tahoma" panose="020B0604030504040204" pitchFamily="34" charset="0"/>
                <a:cs typeface="Tahoma" panose="020B0604030504040204" pitchFamily="34" charset="0"/>
              </a:rPr>
              <a:t>nr.</a:t>
            </a:r>
            <a:r>
              <a:rPr lang="ro-RO" sz="3900" b="1" dirty="0">
                <a:solidFill>
                  <a:schemeClr val="tx1"/>
                </a:solidFill>
                <a:latin typeface="Calisto MT" panose="02040603050505030304" pitchFamily="18" charset="0"/>
                <a:ea typeface="Tahoma" panose="020B0604030504040204" pitchFamily="34" charset="0"/>
                <a:cs typeface="Tahoma" panose="020B0604030504040204" pitchFamily="34" charset="0"/>
              </a:rPr>
              <a:t> 3.220/19.02.2018.</a:t>
            </a:r>
          </a:p>
          <a:p>
            <a:pPr>
              <a:spcBef>
                <a:spcPct val="0"/>
              </a:spcBef>
              <a:buClr>
                <a:srgbClr val="FFFF99"/>
              </a:buClr>
              <a:buFont typeface="Wingdings" panose="05000000000000000000" pitchFamily="2" charset="2"/>
              <a:buChar char="§"/>
            </a:pPr>
            <a:endPar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spcBef>
                <a:spcPct val="0"/>
              </a:spcBef>
              <a:buClr>
                <a:srgbClr val="FFFF99"/>
              </a:buClr>
              <a:buNone/>
            </a:pP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Cursurile anului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şcolar</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2018-2019 încep luni, 10 septembrie și însumează </a:t>
            </a:r>
            <a:r>
              <a:rPr lang="ro-RO" sz="3900" b="1" dirty="0">
                <a:solidFill>
                  <a:schemeClr val="tx1"/>
                </a:solidFill>
                <a:latin typeface="Calisto MT" panose="02040603050505030304" pitchFamily="18" charset="0"/>
                <a:ea typeface="Tahoma" panose="020B0604030504040204" pitchFamily="34" charset="0"/>
                <a:cs typeface="Tahoma" panose="020B0604030504040204" pitchFamily="34" charset="0"/>
              </a:rPr>
              <a:t>168 de zile lucrătoare (34 de săptămâni). </a:t>
            </a:r>
          </a:p>
          <a:p>
            <a:pPr marL="0" indent="0" algn="just">
              <a:spcBef>
                <a:spcPct val="0"/>
              </a:spcBef>
              <a:buClr>
                <a:srgbClr val="FFFF99"/>
              </a:buClr>
              <a:buNone/>
            </a:pP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Structura anului școlar cuprinde semestrul I (10 septembrie 2018 - 1 februarie 2019) şi semestrul </a:t>
            </a:r>
            <a:r>
              <a:rPr lang="ro-RO" sz="39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al </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II-lea (11 februarie 2019 - 14 iunie 2019).</a:t>
            </a:r>
          </a:p>
          <a:p>
            <a:pPr marL="0" indent="0" algn="just">
              <a:spcBef>
                <a:spcPct val="0"/>
              </a:spcBef>
              <a:buClr>
                <a:srgbClr val="FFFF99"/>
              </a:buClr>
              <a:buNone/>
            </a:pPr>
            <a:endPar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spcBef>
                <a:spcPct val="0"/>
              </a:spcBef>
              <a:buClr>
                <a:srgbClr val="FFFF99"/>
              </a:buClr>
              <a:buNone/>
            </a:pP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Vacanţele elevilor din toate ciclurile de învățământ sunt programate astfel: </a:t>
            </a:r>
            <a:endParaRPr lang="ro-RO" sz="3900" dirty="0" smtClean="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2286000" lvl="4" indent="-571500">
              <a:spcBef>
                <a:spcPct val="0"/>
              </a:spcBef>
              <a:buFont typeface="Calisto MT" pitchFamily="18" charset="0"/>
              <a:buChar char="•"/>
            </a:pP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vacanţa </a:t>
            </a:r>
            <a:r>
              <a:rPr lang="ro-RO" sz="4200" dirty="0">
                <a:solidFill>
                  <a:schemeClr val="tx1"/>
                </a:solidFill>
                <a:latin typeface="Calisto MT" panose="02040603050505030304" pitchFamily="18" charset="0"/>
                <a:ea typeface="Tahoma" panose="020B0604030504040204" pitchFamily="34" charset="0"/>
                <a:cs typeface="Tahoma" panose="020B0604030504040204" pitchFamily="34" charset="0"/>
              </a:rPr>
              <a:t>de iarnă (22 decembrie 2018 - 13 ianuarie 2019</a:t>
            </a: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a:t>
            </a:r>
          </a:p>
          <a:p>
            <a:pPr marL="2286000" lvl="4" indent="-571500">
              <a:spcBef>
                <a:spcPct val="0"/>
              </a:spcBef>
              <a:buFont typeface="Calisto MT" pitchFamily="18" charset="0"/>
              <a:buChar char="•"/>
            </a:pP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vacanţă </a:t>
            </a:r>
            <a:r>
              <a:rPr lang="ro-RO" sz="4200" dirty="0">
                <a:solidFill>
                  <a:schemeClr val="tx1"/>
                </a:solidFill>
                <a:latin typeface="Calisto MT" panose="02040603050505030304" pitchFamily="18" charset="0"/>
                <a:ea typeface="Tahoma" panose="020B0604030504040204" pitchFamily="34" charset="0"/>
                <a:cs typeface="Tahoma" panose="020B0604030504040204" pitchFamily="34" charset="0"/>
              </a:rPr>
              <a:t>intersemestrială (2 - 10 februarie 2019</a:t>
            </a: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a:t>
            </a:r>
          </a:p>
          <a:p>
            <a:pPr marL="2286000" lvl="4" indent="-571500">
              <a:spcBef>
                <a:spcPct val="0"/>
              </a:spcBef>
              <a:buFont typeface="Calisto MT" pitchFamily="18" charset="0"/>
              <a:buChar char="•"/>
            </a:pP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vacanţa </a:t>
            </a:r>
            <a:r>
              <a:rPr lang="ro-RO" sz="4200" dirty="0">
                <a:solidFill>
                  <a:schemeClr val="tx1"/>
                </a:solidFill>
                <a:latin typeface="Calisto MT" panose="02040603050505030304" pitchFamily="18" charset="0"/>
                <a:ea typeface="Tahoma" panose="020B0604030504040204" pitchFamily="34" charset="0"/>
                <a:cs typeface="Tahoma" panose="020B0604030504040204" pitchFamily="34" charset="0"/>
              </a:rPr>
              <a:t>de primăvară (20 aprilie - 5 mai 2019</a:t>
            </a: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a:t>
            </a:r>
          </a:p>
          <a:p>
            <a:pPr marL="2286000" lvl="4" indent="-571500">
              <a:spcBef>
                <a:spcPct val="0"/>
              </a:spcBef>
              <a:buFont typeface="Calisto MT" pitchFamily="18" charset="0"/>
              <a:buChar char="•"/>
            </a:pPr>
            <a:r>
              <a:rPr lang="ro-RO" sz="4200" dirty="0" smtClean="0">
                <a:solidFill>
                  <a:schemeClr val="tx1"/>
                </a:solidFill>
                <a:latin typeface="Calisto MT" panose="02040603050505030304" pitchFamily="18" charset="0"/>
                <a:ea typeface="Tahoma" panose="020B0604030504040204" pitchFamily="34" charset="0"/>
                <a:cs typeface="Tahoma" panose="020B0604030504040204" pitchFamily="34" charset="0"/>
              </a:rPr>
              <a:t>vacanţa </a:t>
            </a:r>
            <a:r>
              <a:rPr lang="ro-RO" sz="4200" dirty="0">
                <a:solidFill>
                  <a:schemeClr val="tx1"/>
                </a:solidFill>
                <a:latin typeface="Calisto MT" panose="02040603050505030304" pitchFamily="18" charset="0"/>
                <a:ea typeface="Tahoma" panose="020B0604030504040204" pitchFamily="34" charset="0"/>
                <a:cs typeface="Tahoma" panose="020B0604030504040204" pitchFamily="34" charset="0"/>
              </a:rPr>
              <a:t>de vară (15 iunie - 15 septembrie 2019).</a:t>
            </a:r>
            <a:r>
              <a:rPr lang="ro-RO" sz="3300" dirty="0">
                <a:solidFill>
                  <a:schemeClr val="tx1"/>
                </a:solidFill>
                <a:latin typeface="Calisto MT" panose="02040603050505030304" pitchFamily="18" charset="0"/>
                <a:ea typeface="Tahoma" panose="020B0604030504040204" pitchFamily="34" charset="0"/>
                <a:cs typeface="Tahoma" panose="020B0604030504040204" pitchFamily="34" charset="0"/>
              </a:rPr>
              <a:t> </a:t>
            </a:r>
            <a:endParaRPr lang="en-US" sz="33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spcBef>
                <a:spcPct val="0"/>
              </a:spcBef>
              <a:buClr>
                <a:srgbClr val="FFFF99"/>
              </a:buClr>
              <a:buNone/>
            </a:pP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Suplimentar, clasele din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învăţământul</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primar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şi</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grupele din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învăţământul</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preşcolar</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beneficiază de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vacanţă</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în săptămâna 27 octombrie - 4 noiembrie 2018. </a:t>
            </a:r>
            <a:endParaRPr lang="en-US" sz="39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spcBef>
                <a:spcPct val="0"/>
              </a:spcBef>
              <a:buClr>
                <a:srgbClr val="FFFF99"/>
              </a:buClr>
              <a:buNone/>
            </a:pPr>
            <a:endParaRPr lang="en-US" sz="39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spcBef>
                <a:spcPct val="0"/>
              </a:spcBef>
              <a:buClr>
                <a:srgbClr val="FFFF99"/>
              </a:buClr>
              <a:buNone/>
            </a:pP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Pentru clasele terminale din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învăţământul</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liceal, anul </a:t>
            </a:r>
            <a:r>
              <a:rPr lang="ro-RO" sz="3900" dirty="0" err="1">
                <a:solidFill>
                  <a:schemeClr val="tx1"/>
                </a:solidFill>
                <a:latin typeface="Calisto MT" panose="02040603050505030304" pitchFamily="18" charset="0"/>
                <a:ea typeface="Tahoma" panose="020B0604030504040204" pitchFamily="34" charset="0"/>
                <a:cs typeface="Tahoma" panose="020B0604030504040204" pitchFamily="34" charset="0"/>
              </a:rPr>
              <a:t>şcolar</a:t>
            </a:r>
            <a:r>
              <a:rPr lang="ro-RO" sz="3900" dirty="0">
                <a:solidFill>
                  <a:schemeClr val="tx1"/>
                </a:solidFill>
                <a:latin typeface="Calisto MT" panose="02040603050505030304" pitchFamily="18" charset="0"/>
                <a:ea typeface="Tahoma" panose="020B0604030504040204" pitchFamily="34" charset="0"/>
                <a:cs typeface="Tahoma" panose="020B0604030504040204" pitchFamily="34" charset="0"/>
              </a:rPr>
              <a:t> se încheie în data de 31 mai 2019, iar pentru clasa a VIII-a, în data de 7 iunie 2019.</a:t>
            </a:r>
          </a:p>
          <a:p>
            <a:pPr marL="0" indent="0" algn="just">
              <a:buNone/>
            </a:pPr>
            <a:endParaRPr lang="ro-RO" dirty="0"/>
          </a:p>
        </p:txBody>
      </p:sp>
    </p:spTree>
    <p:extLst>
      <p:ext uri="{BB962C8B-B14F-4D97-AF65-F5344CB8AC3E}">
        <p14:creationId xmlns:p14="http://schemas.microsoft.com/office/powerpoint/2010/main" val="41195066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6661" y="624110"/>
            <a:ext cx="10047952" cy="864448"/>
          </a:xfrm>
        </p:spPr>
        <p:txBody>
          <a:bodyPr>
            <a:normAutofit fontScale="90000"/>
          </a:bodyPr>
          <a:lstStyle/>
          <a:p>
            <a:pPr algn="ctr"/>
            <a:r>
              <a:rPr lang="ro-RO" altLang="en-US" b="1" dirty="0">
                <a:solidFill>
                  <a:schemeClr val="accent1"/>
                </a:solidFill>
                <a:latin typeface="Cambria" pitchFamily="18" charset="0"/>
              </a:rPr>
              <a:t>PORTOFOLIUL </a:t>
            </a:r>
            <a:r>
              <a:rPr lang="en-US" altLang="en-US" b="1" dirty="0">
                <a:solidFill>
                  <a:schemeClr val="accent1"/>
                </a:solidFill>
                <a:latin typeface="Cambria" pitchFamily="18" charset="0"/>
              </a:rPr>
              <a:t>RESPONSABILULUI</a:t>
            </a:r>
            <a:r>
              <a:rPr lang="ro-RO" altLang="en-US" b="1" dirty="0">
                <a:solidFill>
                  <a:schemeClr val="accent1"/>
                </a:solidFill>
                <a:latin typeface="Cambria" pitchFamily="18" charset="0"/>
              </a:rPr>
              <a:t> DE CERC PEDAGOGIC</a:t>
            </a:r>
            <a:r>
              <a:rPr lang="ro-RO" altLang="en-US" b="1" dirty="0">
                <a:latin typeface="Cambria" pitchFamily="18" charset="0"/>
              </a:rPr>
              <a:t/>
            </a:r>
            <a:br>
              <a:rPr lang="ro-RO" altLang="en-US" b="1" dirty="0">
                <a:latin typeface="Cambria" pitchFamily="18" charset="0"/>
              </a:rPr>
            </a:br>
            <a:endParaRPr lang="en-GB" dirty="0"/>
          </a:p>
        </p:txBody>
      </p:sp>
      <p:sp>
        <p:nvSpPr>
          <p:cNvPr id="3" name="Content Placeholder 2"/>
          <p:cNvSpPr>
            <a:spLocks noGrp="1"/>
          </p:cNvSpPr>
          <p:nvPr>
            <p:ph idx="1"/>
          </p:nvPr>
        </p:nvSpPr>
        <p:spPr>
          <a:xfrm>
            <a:off x="1073888" y="2133600"/>
            <a:ext cx="10430724" cy="3777622"/>
          </a:xfrm>
        </p:spPr>
        <p:txBody>
          <a:bodyPr/>
          <a:lstStyle/>
          <a:p>
            <a:pPr marL="365125" indent="-255588" algn="just">
              <a:buFont typeface="Wingdings 3" pitchFamily="18" charset="2"/>
              <a:buChar char=""/>
            </a:pPr>
            <a:r>
              <a:rPr lang="ro-RO" altLang="en-US" dirty="0">
                <a:solidFill>
                  <a:schemeClr val="tx1"/>
                </a:solidFill>
                <a:latin typeface="Cambria" pitchFamily="18" charset="0"/>
              </a:rPr>
              <a:t>Lista şcolilor arondate cercului pedagogic;</a:t>
            </a:r>
          </a:p>
          <a:p>
            <a:pPr marL="365125" indent="-255588" algn="just">
              <a:buFont typeface="Wingdings 3" pitchFamily="18" charset="2"/>
              <a:buChar char=""/>
            </a:pPr>
            <a:r>
              <a:rPr lang="ro-RO" altLang="en-US" dirty="0">
                <a:solidFill>
                  <a:schemeClr val="tx1"/>
                </a:solidFill>
                <a:latin typeface="Cambria" pitchFamily="18" charset="0"/>
              </a:rPr>
              <a:t>Lista nominală a cadrelor didactice din cadrul cercului, cu datele lor personale (şcoala de provenienţă, telefon, adresa de e-mail, specialitatea,  gradul didactic, vechimea în învăţământ, modul de încadrare: suplinitor calificat/necalificat, titular, pensionar, detaşat);</a:t>
            </a:r>
          </a:p>
          <a:p>
            <a:pPr marL="365125" indent="-255588" algn="just">
              <a:buFont typeface="Wingdings 3" pitchFamily="18" charset="2"/>
              <a:buChar char=""/>
            </a:pPr>
            <a:r>
              <a:rPr lang="ro-RO" altLang="en-US" dirty="0">
                <a:solidFill>
                  <a:schemeClr val="tx1"/>
                </a:solidFill>
                <a:latin typeface="Cambria" pitchFamily="18" charset="0"/>
              </a:rPr>
              <a:t>Planul de activități al şefului cercului pedagogic ;</a:t>
            </a:r>
          </a:p>
          <a:p>
            <a:pPr marL="365125" indent="-255588" algn="just">
              <a:buFont typeface="Wingdings 3" pitchFamily="18" charset="2"/>
              <a:buChar char=""/>
            </a:pPr>
            <a:r>
              <a:rPr lang="ro-RO" altLang="en-US" dirty="0">
                <a:solidFill>
                  <a:schemeClr val="tx1"/>
                </a:solidFill>
                <a:latin typeface="Cambria" pitchFamily="18" charset="0"/>
              </a:rPr>
              <a:t>Tematica şedinţelor de cerc, data şi locul desfășurării</a:t>
            </a:r>
            <a:r>
              <a:rPr lang="en-US" altLang="en-US" dirty="0">
                <a:solidFill>
                  <a:schemeClr val="tx1"/>
                </a:solidFill>
                <a:latin typeface="Cambria" pitchFamily="18" charset="0"/>
              </a:rPr>
              <a:t> </a:t>
            </a:r>
            <a:r>
              <a:rPr lang="ro-RO" altLang="en-US" dirty="0">
                <a:solidFill>
                  <a:schemeClr val="tx1"/>
                </a:solidFill>
                <a:latin typeface="Cambria" pitchFamily="18" charset="0"/>
              </a:rPr>
              <a:t>;</a:t>
            </a:r>
          </a:p>
          <a:p>
            <a:pPr marL="365125" indent="-255588" algn="just">
              <a:buFont typeface="Wingdings 3" pitchFamily="18" charset="2"/>
              <a:buChar char=""/>
            </a:pPr>
            <a:r>
              <a:rPr lang="ro-RO" altLang="en-US" dirty="0">
                <a:solidFill>
                  <a:schemeClr val="tx1"/>
                </a:solidFill>
                <a:latin typeface="Cambria" pitchFamily="18" charset="0"/>
              </a:rPr>
              <a:t>Procesele -verbale încheiate la activităţile de cerc</a:t>
            </a:r>
            <a:r>
              <a:rPr lang="en-US" altLang="en-US" dirty="0">
                <a:solidFill>
                  <a:schemeClr val="tx1"/>
                </a:solidFill>
                <a:latin typeface="Cambria" pitchFamily="18" charset="0"/>
              </a:rPr>
              <a:t> </a:t>
            </a:r>
            <a:r>
              <a:rPr lang="ro-RO" altLang="en-US" dirty="0">
                <a:solidFill>
                  <a:schemeClr val="tx1"/>
                </a:solidFill>
                <a:latin typeface="Cambria" pitchFamily="18" charset="0"/>
              </a:rPr>
              <a:t>;</a:t>
            </a:r>
            <a:endParaRPr lang="en-US" altLang="en-US" dirty="0">
              <a:solidFill>
                <a:schemeClr val="tx1"/>
              </a:solidFill>
              <a:latin typeface="Cambria" pitchFamily="18" charset="0"/>
            </a:endParaRPr>
          </a:p>
          <a:p>
            <a:pPr marL="365125" indent="-255588" algn="just">
              <a:buFont typeface="Wingdings 3" pitchFamily="18" charset="2"/>
              <a:buChar char=""/>
            </a:pPr>
            <a:r>
              <a:rPr lang="ro-RO" altLang="en-US" dirty="0">
                <a:solidFill>
                  <a:schemeClr val="tx1"/>
                </a:solidFill>
                <a:latin typeface="Cambria" pitchFamily="18" charset="0"/>
              </a:rPr>
              <a:t> Materialele ştiinţifice şi metodice prezentate în cadrul activităţilor de cerc ;</a:t>
            </a:r>
          </a:p>
          <a:p>
            <a:pPr marL="365125" indent="-255588" algn="just">
              <a:buFont typeface="Wingdings 3" pitchFamily="18" charset="2"/>
              <a:buChar char=""/>
            </a:pPr>
            <a:r>
              <a:rPr lang="ro-RO" altLang="en-US" dirty="0">
                <a:solidFill>
                  <a:schemeClr val="tx1"/>
                </a:solidFill>
                <a:latin typeface="Cambria" pitchFamily="18" charset="0"/>
              </a:rPr>
              <a:t>Calendarul examenelor naţionale (evaluare – clasa a VI-a, bacalaureat), al olimpiadelor şi al concursurilor şcolare din anul școlar în curs </a:t>
            </a:r>
          </a:p>
          <a:p>
            <a:endParaRPr lang="en-GB" dirty="0">
              <a:solidFill>
                <a:schemeClr val="tx1"/>
              </a:solidFill>
            </a:endParaRPr>
          </a:p>
        </p:txBody>
      </p:sp>
    </p:spTree>
    <p:extLst>
      <p:ext uri="{BB962C8B-B14F-4D97-AF65-F5344CB8AC3E}">
        <p14:creationId xmlns:p14="http://schemas.microsoft.com/office/powerpoint/2010/main" val="2499627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0331" y="624110"/>
            <a:ext cx="9644281" cy="1280890"/>
          </a:xfrm>
        </p:spPr>
        <p:txBody>
          <a:bodyPr/>
          <a:lstStyle/>
          <a:p>
            <a:pPr algn="ctr"/>
            <a:r>
              <a:rPr lang="en-US" altLang="en-US" sz="3200" b="1" dirty="0">
                <a:solidFill>
                  <a:schemeClr val="accent1"/>
                </a:solidFill>
                <a:latin typeface="Cambria" pitchFamily="18" charset="0"/>
              </a:rPr>
              <a:t>PORTOFOLIUL PROFESORULUI</a:t>
            </a:r>
            <a:r>
              <a:rPr lang="ro-RO" altLang="en-US" b="1" dirty="0">
                <a:latin typeface="Cambria" pitchFamily="18" charset="0"/>
              </a:rPr>
              <a:t/>
            </a:r>
            <a:br>
              <a:rPr lang="ro-RO" altLang="en-US" b="1" dirty="0">
                <a:latin typeface="Cambria" pitchFamily="18" charset="0"/>
              </a:rPr>
            </a:br>
            <a:endParaRPr lang="en-GB" dirty="0"/>
          </a:p>
        </p:txBody>
      </p:sp>
      <p:sp>
        <p:nvSpPr>
          <p:cNvPr id="3" name="Content Placeholder 2"/>
          <p:cNvSpPr>
            <a:spLocks noGrp="1"/>
          </p:cNvSpPr>
          <p:nvPr>
            <p:ph idx="1"/>
          </p:nvPr>
        </p:nvSpPr>
        <p:spPr>
          <a:xfrm>
            <a:off x="993228" y="2133600"/>
            <a:ext cx="10511384" cy="3777622"/>
          </a:xfrm>
        </p:spPr>
        <p:txBody>
          <a:bodyPr>
            <a:normAutofit fontScale="92500" lnSpcReduction="20000"/>
          </a:bodyPr>
          <a:lstStyle/>
          <a:p>
            <a:pPr algn="just">
              <a:lnSpc>
                <a:spcPct val="150000"/>
              </a:lnSpc>
            </a:pPr>
            <a:r>
              <a:rPr lang="ro-RO" altLang="en-US" sz="2400" u="sng" dirty="0">
                <a:solidFill>
                  <a:schemeClr val="tx1"/>
                </a:solidFill>
                <a:latin typeface="Cambria" pitchFamily="18" charset="0"/>
                <a:cs typeface="Tahoma" pitchFamily="34" charset="0"/>
              </a:rPr>
              <a:t>Partea I</a:t>
            </a:r>
            <a:r>
              <a:rPr lang="ro-RO" altLang="en-US" sz="2400" dirty="0">
                <a:solidFill>
                  <a:schemeClr val="tx1"/>
                </a:solidFill>
                <a:latin typeface="Cambria" pitchFamily="18" charset="0"/>
                <a:cs typeface="Tahoma" pitchFamily="34" charset="0"/>
              </a:rPr>
              <a:t>: CV (cu documente justificative), structura anului școlar, încadrarea (clase, nr. de ore), orarul, fișa postului, calendarul activităților pe anul în curs</a:t>
            </a:r>
          </a:p>
          <a:p>
            <a:pPr algn="just">
              <a:lnSpc>
                <a:spcPct val="150000"/>
              </a:lnSpc>
            </a:pPr>
            <a:r>
              <a:rPr lang="ro-RO" altLang="en-US" sz="2400" u="sng" dirty="0">
                <a:solidFill>
                  <a:schemeClr val="tx1"/>
                </a:solidFill>
                <a:latin typeface="Cambria" pitchFamily="18" charset="0"/>
                <a:cs typeface="Tahoma" pitchFamily="34" charset="0"/>
              </a:rPr>
              <a:t>Partea a II-a</a:t>
            </a:r>
            <a:r>
              <a:rPr lang="ro-RO" altLang="en-US" sz="2400" dirty="0">
                <a:solidFill>
                  <a:schemeClr val="tx1"/>
                </a:solidFill>
                <a:latin typeface="Cambria" pitchFamily="18" charset="0"/>
                <a:cs typeface="Tahoma" pitchFamily="34" charset="0"/>
              </a:rPr>
              <a:t>: programele școlare, programele opționalelor în derulare, planificarea anuală și semestrială a materiei pe unități de învățare, proiecte didactice, teste de evaluare inițială, curentă și sumativă-concluzii, modalități alternative de evaluare (proiecte, referate, portofolii întocmite de elevi), fișe de lucru, caietul –catalog, inventarul materialului didactic din școală, fișe cu asistențe la ore (pentru profesorii debutanți) și de interasistențe</a:t>
            </a:r>
          </a:p>
          <a:p>
            <a:endParaRPr lang="en-GB" dirty="0">
              <a:solidFill>
                <a:schemeClr val="tx1"/>
              </a:solidFill>
            </a:endParaRPr>
          </a:p>
        </p:txBody>
      </p:sp>
    </p:spTree>
    <p:extLst>
      <p:ext uri="{BB962C8B-B14F-4D97-AF65-F5344CB8AC3E}">
        <p14:creationId xmlns:p14="http://schemas.microsoft.com/office/powerpoint/2010/main" val="38856674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8538" y="1261241"/>
            <a:ext cx="10196074" cy="4649981"/>
          </a:xfrm>
        </p:spPr>
        <p:txBody>
          <a:bodyPr>
            <a:noAutofit/>
          </a:bodyPr>
          <a:lstStyle/>
          <a:p>
            <a:pPr algn="just">
              <a:lnSpc>
                <a:spcPct val="150000"/>
              </a:lnSpc>
            </a:pPr>
            <a:r>
              <a:rPr lang="ro-RO" altLang="en-US" sz="2000" u="sng" dirty="0">
                <a:solidFill>
                  <a:schemeClr val="tx1"/>
                </a:solidFill>
                <a:latin typeface="Cambria" pitchFamily="18" charset="0"/>
                <a:cs typeface="Tahoma" pitchFamily="34" charset="0"/>
              </a:rPr>
              <a:t>Partea a III-a </a:t>
            </a:r>
            <a:r>
              <a:rPr lang="ro-RO" altLang="en-US" sz="2000" dirty="0">
                <a:solidFill>
                  <a:schemeClr val="tx1"/>
                </a:solidFill>
                <a:latin typeface="Cambria" pitchFamily="18" charset="0"/>
                <a:cs typeface="Tahoma" pitchFamily="34" charset="0"/>
              </a:rPr>
              <a:t>: regulamentul, precizările și programele pentru olimpiada națională școlară la disciplina..., subiecte de olimpiadă propuse, lista elevilor selectați pentru olimpiade, rezultatele obținute la diferite competiții/activități specifice disciplinei</a:t>
            </a:r>
          </a:p>
          <a:p>
            <a:pPr>
              <a:lnSpc>
                <a:spcPct val="150000"/>
              </a:lnSpc>
            </a:pPr>
            <a:r>
              <a:rPr lang="ro-RO" altLang="en-US" sz="2000" u="sng" dirty="0">
                <a:solidFill>
                  <a:schemeClr val="tx1"/>
                </a:solidFill>
                <a:latin typeface="Cambria" pitchFamily="18" charset="0"/>
                <a:cs typeface="Tahoma" pitchFamily="34" charset="0"/>
              </a:rPr>
              <a:t>Partea a IV-a </a:t>
            </a:r>
            <a:r>
              <a:rPr lang="ro-RO" altLang="en-US" sz="2000" dirty="0">
                <a:solidFill>
                  <a:schemeClr val="tx1"/>
                </a:solidFill>
                <a:latin typeface="Cambria" pitchFamily="18" charset="0"/>
                <a:cs typeface="Tahoma" pitchFamily="34" charset="0"/>
              </a:rPr>
              <a:t>:  </a:t>
            </a:r>
            <a:r>
              <a:rPr lang="en-US" altLang="en-US" sz="2000" dirty="0">
                <a:solidFill>
                  <a:schemeClr val="tx1"/>
                </a:solidFill>
                <a:latin typeface="Cambria" pitchFamily="18" charset="0"/>
                <a:cs typeface="Tahoma" pitchFamily="34" charset="0"/>
              </a:rPr>
              <a:t>p</a:t>
            </a:r>
            <a:r>
              <a:rPr lang="ro-RO" altLang="en-US" sz="2000" dirty="0">
                <a:solidFill>
                  <a:schemeClr val="tx1"/>
                </a:solidFill>
                <a:latin typeface="Cambria" pitchFamily="18" charset="0"/>
                <a:cs typeface="Tahoma" pitchFamily="34" charset="0"/>
              </a:rPr>
              <a:t>roiecte personale sau proiecte/programe în care este angajat pentru implementare </a:t>
            </a:r>
          </a:p>
          <a:p>
            <a:pPr algn="just">
              <a:lnSpc>
                <a:spcPct val="150000"/>
              </a:lnSpc>
            </a:pPr>
            <a:r>
              <a:rPr lang="ro-RO" altLang="en-US" sz="2000" u="sng" dirty="0">
                <a:solidFill>
                  <a:schemeClr val="tx1"/>
                </a:solidFill>
                <a:latin typeface="Cambria" pitchFamily="18" charset="0"/>
                <a:cs typeface="Tahoma" pitchFamily="34" charset="0"/>
              </a:rPr>
              <a:t>Partea a V-a </a:t>
            </a:r>
            <a:r>
              <a:rPr lang="ro-RO" altLang="en-US" sz="2000" dirty="0">
                <a:solidFill>
                  <a:schemeClr val="tx1"/>
                </a:solidFill>
                <a:latin typeface="Cambria" pitchFamily="18" charset="0"/>
                <a:cs typeface="Tahoma" pitchFamily="34" charset="0"/>
              </a:rPr>
              <a:t>: perfecționare</a:t>
            </a:r>
            <a:r>
              <a:rPr lang="en-US" altLang="en-US" sz="2000" dirty="0">
                <a:solidFill>
                  <a:schemeClr val="tx1"/>
                </a:solidFill>
                <a:latin typeface="Cambria" pitchFamily="18" charset="0"/>
                <a:cs typeface="Tahoma" pitchFamily="34" charset="0"/>
              </a:rPr>
              <a:t>/</a:t>
            </a:r>
            <a:r>
              <a:rPr lang="en-US" altLang="en-US" sz="2000" dirty="0" err="1">
                <a:solidFill>
                  <a:schemeClr val="tx1"/>
                </a:solidFill>
                <a:latin typeface="Cambria" pitchFamily="18" charset="0"/>
                <a:cs typeface="Tahoma" pitchFamily="34" charset="0"/>
              </a:rPr>
              <a:t>formare</a:t>
            </a:r>
            <a:r>
              <a:rPr lang="en-US" altLang="en-US" sz="2000" dirty="0">
                <a:solidFill>
                  <a:schemeClr val="tx1"/>
                </a:solidFill>
                <a:latin typeface="Cambria" pitchFamily="18" charset="0"/>
                <a:cs typeface="Tahoma" pitchFamily="34" charset="0"/>
              </a:rPr>
              <a:t> </a:t>
            </a:r>
            <a:r>
              <a:rPr lang="en-US" altLang="en-US" sz="2000" dirty="0" err="1">
                <a:solidFill>
                  <a:schemeClr val="tx1"/>
                </a:solidFill>
                <a:latin typeface="Cambria" pitchFamily="18" charset="0"/>
                <a:cs typeface="Tahoma" pitchFamily="34" charset="0"/>
              </a:rPr>
              <a:t>în</a:t>
            </a:r>
            <a:r>
              <a:rPr lang="en-US" altLang="en-US" sz="2000" dirty="0">
                <a:solidFill>
                  <a:schemeClr val="tx1"/>
                </a:solidFill>
                <a:latin typeface="Cambria" pitchFamily="18" charset="0"/>
                <a:cs typeface="Tahoma" pitchFamily="34" charset="0"/>
              </a:rPr>
              <a:t> </a:t>
            </a:r>
            <a:r>
              <a:rPr lang="en-US" altLang="en-US" sz="2000" dirty="0" err="1">
                <a:solidFill>
                  <a:schemeClr val="tx1"/>
                </a:solidFill>
                <a:latin typeface="Cambria" pitchFamily="18" charset="0"/>
                <a:cs typeface="Tahoma" pitchFamily="34" charset="0"/>
              </a:rPr>
              <a:t>domeniul</a:t>
            </a:r>
            <a:r>
              <a:rPr lang="en-US" altLang="en-US" sz="2000" dirty="0">
                <a:solidFill>
                  <a:schemeClr val="tx1"/>
                </a:solidFill>
                <a:latin typeface="Cambria" pitchFamily="18" charset="0"/>
                <a:cs typeface="Tahoma" pitchFamily="34" charset="0"/>
              </a:rPr>
              <a:t> </a:t>
            </a:r>
            <a:r>
              <a:rPr lang="en-US" altLang="en-US" sz="2000" dirty="0" err="1">
                <a:solidFill>
                  <a:schemeClr val="tx1"/>
                </a:solidFill>
                <a:latin typeface="Cambria" pitchFamily="18" charset="0"/>
                <a:cs typeface="Tahoma" pitchFamily="34" charset="0"/>
              </a:rPr>
              <a:t>disciplinei</a:t>
            </a:r>
            <a:endParaRPr lang="ro-RO" altLang="en-US" sz="2000" dirty="0">
              <a:solidFill>
                <a:schemeClr val="tx1"/>
              </a:solidFill>
              <a:latin typeface="Cambria" pitchFamily="18" charset="0"/>
              <a:cs typeface="Tahoma" pitchFamily="34" charset="0"/>
            </a:endParaRPr>
          </a:p>
          <a:p>
            <a:pPr algn="just">
              <a:lnSpc>
                <a:spcPct val="150000"/>
              </a:lnSpc>
            </a:pPr>
            <a:r>
              <a:rPr lang="ro-RO" altLang="en-US" sz="2000" u="sng" dirty="0">
                <a:solidFill>
                  <a:schemeClr val="tx1"/>
                </a:solidFill>
                <a:latin typeface="Cambria" pitchFamily="18" charset="0"/>
                <a:cs typeface="Tahoma" pitchFamily="34" charset="0"/>
              </a:rPr>
              <a:t>Partea a VI-a </a:t>
            </a:r>
            <a:r>
              <a:rPr lang="ro-RO" altLang="en-US" sz="2000" dirty="0">
                <a:solidFill>
                  <a:schemeClr val="tx1"/>
                </a:solidFill>
                <a:latin typeface="Cambria" pitchFamily="18" charset="0"/>
                <a:cs typeface="Tahoma" pitchFamily="34" charset="0"/>
              </a:rPr>
              <a:t>: materiale didactice –produse proprii</a:t>
            </a:r>
          </a:p>
          <a:p>
            <a:pPr algn="just">
              <a:lnSpc>
                <a:spcPct val="150000"/>
              </a:lnSpc>
            </a:pPr>
            <a:r>
              <a:rPr lang="ro-RO" altLang="en-US" sz="2000" u="sng" dirty="0">
                <a:solidFill>
                  <a:schemeClr val="tx1"/>
                </a:solidFill>
                <a:latin typeface="Cambria" pitchFamily="18" charset="0"/>
                <a:cs typeface="Tahoma" pitchFamily="34" charset="0"/>
              </a:rPr>
              <a:t>Partea a VII-a </a:t>
            </a:r>
            <a:r>
              <a:rPr lang="ro-RO" altLang="en-US" sz="2000" dirty="0">
                <a:solidFill>
                  <a:schemeClr val="tx1"/>
                </a:solidFill>
                <a:latin typeface="Cambria" pitchFamily="18" charset="0"/>
                <a:cs typeface="Tahoma" pitchFamily="34" charset="0"/>
              </a:rPr>
              <a:t>: publicații în specialitate</a:t>
            </a:r>
            <a:endParaRPr lang="en-GB" sz="2000" dirty="0">
              <a:solidFill>
                <a:schemeClr val="tx1"/>
              </a:solidFill>
            </a:endParaRPr>
          </a:p>
        </p:txBody>
      </p:sp>
    </p:spTree>
    <p:extLst>
      <p:ext uri="{BB962C8B-B14F-4D97-AF65-F5344CB8AC3E}">
        <p14:creationId xmlns:p14="http://schemas.microsoft.com/office/powerpoint/2010/main" val="29932676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083" y="624110"/>
            <a:ext cx="9896529" cy="873614"/>
          </a:xfrm>
        </p:spPr>
        <p:txBody>
          <a:bodyPr>
            <a:normAutofit fontScale="90000"/>
          </a:bodyPr>
          <a:lstStyle/>
          <a:p>
            <a:pPr algn="ctr"/>
            <a:r>
              <a:rPr lang="en-US" altLang="en-US" b="1" dirty="0">
                <a:solidFill>
                  <a:schemeClr val="accent1"/>
                </a:solidFill>
                <a:latin typeface="Cambria" pitchFamily="18" charset="0"/>
              </a:rPr>
              <a:t>PORTOFOLIUL ELEVULUI</a:t>
            </a:r>
            <a:r>
              <a:rPr lang="ro-RO" altLang="en-US" b="1" dirty="0">
                <a:latin typeface="Cambria" pitchFamily="18" charset="0"/>
              </a:rPr>
              <a:t/>
            </a:r>
            <a:br>
              <a:rPr lang="ro-RO" altLang="en-US" b="1" dirty="0">
                <a:latin typeface="Cambria" pitchFamily="18" charset="0"/>
              </a:rPr>
            </a:br>
            <a:endParaRPr lang="en-GB" dirty="0"/>
          </a:p>
        </p:txBody>
      </p:sp>
      <p:sp>
        <p:nvSpPr>
          <p:cNvPr id="3" name="Content Placeholder 2"/>
          <p:cNvSpPr>
            <a:spLocks noGrp="1"/>
          </p:cNvSpPr>
          <p:nvPr>
            <p:ph idx="1"/>
          </p:nvPr>
        </p:nvSpPr>
        <p:spPr>
          <a:xfrm>
            <a:off x="977461" y="1639614"/>
            <a:ext cx="10484069" cy="4382814"/>
          </a:xfrm>
        </p:spPr>
        <p:txBody>
          <a:bodyPr>
            <a:normAutofit fontScale="92500" lnSpcReduction="10000"/>
          </a:bodyPr>
          <a:lstStyle/>
          <a:p>
            <a:pPr marL="107950" indent="0" algn="just">
              <a:lnSpc>
                <a:spcPct val="150000"/>
              </a:lnSpc>
              <a:spcAft>
                <a:spcPct val="0"/>
              </a:spcAft>
              <a:buNone/>
            </a:pPr>
            <a:r>
              <a:rPr lang="ro-RO" altLang="en-US" sz="2200" b="1" dirty="0">
                <a:solidFill>
                  <a:schemeClr val="tx1"/>
                </a:solidFill>
                <a:latin typeface="Cambria" pitchFamily="18" charset="0"/>
              </a:rPr>
              <a:t>Portofoliul </a:t>
            </a:r>
            <a:r>
              <a:rPr lang="ro-RO" altLang="en-US" sz="2200" dirty="0">
                <a:solidFill>
                  <a:schemeClr val="tx1"/>
                </a:solidFill>
                <a:latin typeface="Cambria" pitchFamily="18" charset="0"/>
              </a:rPr>
              <a:t>reprezintă </a:t>
            </a:r>
          </a:p>
          <a:p>
            <a:pPr marL="107950" indent="0" algn="just">
              <a:lnSpc>
                <a:spcPct val="150000"/>
              </a:lnSpc>
              <a:spcAft>
                <a:spcPct val="0"/>
              </a:spcAft>
              <a:buFont typeface="Wingdings 3" pitchFamily="18" charset="2"/>
              <a:buChar char=""/>
            </a:pPr>
            <a:r>
              <a:rPr lang="ro-RO" altLang="en-US" sz="2200" dirty="0">
                <a:solidFill>
                  <a:schemeClr val="tx1"/>
                </a:solidFill>
                <a:latin typeface="Cambria" pitchFamily="18" charset="0"/>
              </a:rPr>
              <a:t>„cartea de vizită” a elevului, prin care profesorul poate să-i urmărească progresul – în plan cognitiv, atitudinal şi comportamental – la o anumită disciplină, de-a lungul unui interval mai lung de timp (un semestru sau un an şcolar).</a:t>
            </a:r>
          </a:p>
          <a:p>
            <a:pPr marL="107950" indent="0" algn="just">
              <a:lnSpc>
                <a:spcPct val="150000"/>
              </a:lnSpc>
              <a:spcAft>
                <a:spcPct val="0"/>
              </a:spcAft>
              <a:buFont typeface="Wingdings 3" pitchFamily="18" charset="2"/>
              <a:buChar char=""/>
            </a:pPr>
            <a:r>
              <a:rPr lang="en-US" altLang="en-US" sz="2200" dirty="0">
                <a:solidFill>
                  <a:schemeClr val="tx1"/>
                </a:solidFill>
                <a:latin typeface="Cambria" pitchFamily="18" charset="0"/>
              </a:rPr>
              <a:t>u</a:t>
            </a:r>
            <a:r>
              <a:rPr lang="ro-RO" altLang="en-US" sz="2200" dirty="0">
                <a:solidFill>
                  <a:schemeClr val="tx1"/>
                </a:solidFill>
                <a:latin typeface="Cambria" pitchFamily="18" charset="0"/>
              </a:rPr>
              <a:t>n </a:t>
            </a:r>
            <a:r>
              <a:rPr lang="en-US" altLang="en-US" sz="2200" dirty="0">
                <a:solidFill>
                  <a:schemeClr val="tx1"/>
                </a:solidFill>
                <a:latin typeface="Cambria" pitchFamily="18" charset="0"/>
              </a:rPr>
              <a:t>“</a:t>
            </a:r>
            <a:r>
              <a:rPr lang="en-US" altLang="en-US" sz="2200" dirty="0" err="1">
                <a:solidFill>
                  <a:schemeClr val="tx1"/>
                </a:solidFill>
                <a:latin typeface="Cambria" pitchFamily="18" charset="0"/>
              </a:rPr>
              <a:t>acord</a:t>
            </a:r>
            <a:r>
              <a:rPr lang="en-US" altLang="en-US" sz="2200" dirty="0">
                <a:solidFill>
                  <a:schemeClr val="tx1"/>
                </a:solidFill>
                <a:latin typeface="Cambria" pitchFamily="18" charset="0"/>
              </a:rPr>
              <a:t>” </a:t>
            </a:r>
            <a:r>
              <a:rPr lang="ro-RO" altLang="en-US" sz="2200" dirty="0">
                <a:solidFill>
                  <a:schemeClr val="tx1"/>
                </a:solidFill>
                <a:latin typeface="Cambria" pitchFamily="18" charset="0"/>
              </a:rPr>
              <a:t>între elev şi profesorul care trebuie să-l ajute pe elev să se autoevalueze. Profesorul discută cu elevul despre ce trebuie să ştie şi ce trebuie să facă acesta de-a lungul procesului de învăţare. La începutul demersului educativ se realizează un diagnostic asupra necesităţilor de învăţare ale elevului pentru a stabili obiectivele şi criteriile de evaluare. Diagnosticul este făcut de profesor şi este discutat cu elevul implicat în evaluare.</a:t>
            </a:r>
          </a:p>
          <a:p>
            <a:endParaRPr lang="en-GB" dirty="0">
              <a:solidFill>
                <a:schemeClr val="tx1"/>
              </a:solidFill>
            </a:endParaRPr>
          </a:p>
        </p:txBody>
      </p:sp>
    </p:spTree>
    <p:extLst>
      <p:ext uri="{BB962C8B-B14F-4D97-AF65-F5344CB8AC3E}">
        <p14:creationId xmlns:p14="http://schemas.microsoft.com/office/powerpoint/2010/main" val="41694123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9255" y="624110"/>
            <a:ext cx="9975358" cy="1280890"/>
          </a:xfrm>
        </p:spPr>
        <p:txBody>
          <a:bodyPr/>
          <a:lstStyle/>
          <a:p>
            <a:r>
              <a:rPr lang="ro-RO" altLang="en-US" b="1" dirty="0">
                <a:solidFill>
                  <a:schemeClr val="accent1"/>
                </a:solidFill>
                <a:latin typeface="Cambria" panose="02040503050406030204" pitchFamily="18" charset="0"/>
              </a:rPr>
              <a:t>Portofoliul </a:t>
            </a:r>
            <a:r>
              <a:rPr lang="ro-RO" altLang="en-US" b="1" dirty="0" smtClean="0">
                <a:solidFill>
                  <a:schemeClr val="accent1"/>
                </a:solidFill>
                <a:latin typeface="Cambria" panose="02040503050406030204" pitchFamily="18" charset="0"/>
              </a:rPr>
              <a:t>elevului </a:t>
            </a:r>
            <a:r>
              <a:rPr lang="en-US" altLang="en-US" b="1" dirty="0" err="1" smtClean="0">
                <a:solidFill>
                  <a:schemeClr val="accent1"/>
                </a:solidFill>
                <a:latin typeface="Cambria" panose="02040503050406030204" pitchFamily="18" charset="0"/>
              </a:rPr>
              <a:t>cuprinde</a:t>
            </a:r>
            <a:r>
              <a:rPr lang="ro-RO" altLang="en-US" b="1" dirty="0">
                <a:solidFill>
                  <a:schemeClr val="accent1"/>
                </a:solidFill>
                <a:latin typeface="Arial Narrow" panose="020B0606020202030204" pitchFamily="34" charset="0"/>
              </a:rPr>
              <a:t>:</a:t>
            </a:r>
            <a:endParaRPr lang="en-GB" b="1" dirty="0">
              <a:solidFill>
                <a:schemeClr val="accent1"/>
              </a:solidFill>
            </a:endParaRPr>
          </a:p>
        </p:txBody>
      </p:sp>
      <p:sp>
        <p:nvSpPr>
          <p:cNvPr id="3" name="Content Placeholder 2"/>
          <p:cNvSpPr>
            <a:spLocks noGrp="1"/>
          </p:cNvSpPr>
          <p:nvPr>
            <p:ph idx="1"/>
          </p:nvPr>
        </p:nvSpPr>
        <p:spPr>
          <a:xfrm>
            <a:off x="804041" y="1734207"/>
            <a:ext cx="10700571" cy="4177015"/>
          </a:xfrm>
        </p:spPr>
        <p:txBody>
          <a:bodyPr>
            <a:normAutofit fontScale="92500" lnSpcReduction="10000"/>
          </a:bodyPr>
          <a:lstStyle/>
          <a:p>
            <a:pPr marL="365125" indent="-255588" algn="just">
              <a:lnSpc>
                <a:spcPct val="80000"/>
              </a:lnSpc>
              <a:buFont typeface="Wingdings 3" pitchFamily="18" charset="2"/>
              <a:buChar char=""/>
            </a:pPr>
            <a:r>
              <a:rPr lang="ro-RO" altLang="en-US" sz="2600" dirty="0">
                <a:solidFill>
                  <a:schemeClr val="tx1"/>
                </a:solidFill>
                <a:latin typeface="Arial Narrow" pitchFamily="34" charset="0"/>
              </a:rPr>
              <a:t>l</a:t>
            </a:r>
            <a:r>
              <a:rPr lang="ro-RO" altLang="en-US" sz="2200" dirty="0">
                <a:solidFill>
                  <a:schemeClr val="tx1"/>
                </a:solidFill>
                <a:latin typeface="Cambria" pitchFamily="18" charset="0"/>
              </a:rPr>
              <a:t>ista conţinutului acestuia</a:t>
            </a:r>
            <a:r>
              <a:rPr lang="en-US" altLang="en-US" sz="2200" dirty="0">
                <a:solidFill>
                  <a:schemeClr val="tx1"/>
                </a:solidFill>
                <a:latin typeface="Cambria" pitchFamily="18" charset="0"/>
              </a:rPr>
              <a:t>  </a:t>
            </a:r>
            <a:r>
              <a:rPr lang="ro-RO" altLang="en-US" sz="2200" dirty="0">
                <a:solidFill>
                  <a:schemeClr val="tx1"/>
                </a:solidFill>
                <a:latin typeface="Cambria" pitchFamily="18" charset="0"/>
              </a:rPr>
              <a:t>(sumarul, care include titlul fiecărei lucrări/fişe,</a:t>
            </a:r>
            <a:r>
              <a:rPr lang="en-US" altLang="en-US" sz="2200" dirty="0">
                <a:solidFill>
                  <a:schemeClr val="tx1"/>
                </a:solidFill>
                <a:latin typeface="Cambria" pitchFamily="18" charset="0"/>
              </a:rPr>
              <a:t> </a:t>
            </a:r>
            <a:r>
              <a:rPr lang="ro-RO" altLang="en-US" sz="2200" dirty="0">
                <a:solidFill>
                  <a:schemeClr val="tx1"/>
                </a:solidFill>
                <a:latin typeface="Cambria" pitchFamily="18" charset="0"/>
              </a:rPr>
              <a:t>etc. şi numărul paginii la care se găseşte);</a:t>
            </a:r>
          </a:p>
          <a:p>
            <a:pPr marL="365125" indent="-255588" algn="just">
              <a:lnSpc>
                <a:spcPct val="80000"/>
              </a:lnSpc>
              <a:buFont typeface="Wingdings 3" pitchFamily="18" charset="2"/>
              <a:buChar char=""/>
            </a:pPr>
            <a:r>
              <a:rPr lang="ro-RO" altLang="en-US" sz="2200" dirty="0">
                <a:solidFill>
                  <a:schemeClr val="tx1"/>
                </a:solidFill>
                <a:latin typeface="Cambria" pitchFamily="18" charset="0"/>
              </a:rPr>
              <a:t>argumentaţia care explică ce lucrări sunt incluse în portofoliu, de ce este importantă fiecare şi cum se articulează între ele într-o viziune de ansamblu a elevului/grupului cu privire la subiectul respectiv;</a:t>
            </a:r>
          </a:p>
          <a:p>
            <a:pPr marL="365125" indent="-255588">
              <a:lnSpc>
                <a:spcPct val="80000"/>
              </a:lnSpc>
              <a:buFont typeface="Wingdings 3" pitchFamily="18" charset="2"/>
              <a:buChar char=""/>
            </a:pPr>
            <a:r>
              <a:rPr lang="ro-RO" altLang="en-US" sz="2200" dirty="0">
                <a:solidFill>
                  <a:schemeClr val="tx1"/>
                </a:solidFill>
                <a:latin typeface="Cambria" pitchFamily="18" charset="0"/>
              </a:rPr>
              <a:t>lucrările pe care le face elevul individual sau în grup:</a:t>
            </a:r>
          </a:p>
          <a:p>
            <a:pPr marL="365125" indent="-255588">
              <a:lnSpc>
                <a:spcPct val="80000"/>
              </a:lnSpc>
              <a:buFont typeface="Wingdings 3" pitchFamily="18" charset="2"/>
              <a:buChar char=""/>
            </a:pPr>
            <a:r>
              <a:rPr lang="ro-RO" altLang="en-US" sz="2200" dirty="0">
                <a:solidFill>
                  <a:schemeClr val="tx1"/>
                </a:solidFill>
                <a:latin typeface="Cambria" pitchFamily="18" charset="0"/>
              </a:rPr>
              <a:t>rezumate;</a:t>
            </a:r>
          </a:p>
          <a:p>
            <a:pPr marL="365125" indent="-255588">
              <a:lnSpc>
                <a:spcPct val="80000"/>
              </a:lnSpc>
              <a:buFont typeface="Wingdings 3" pitchFamily="18" charset="2"/>
              <a:buChar char=""/>
            </a:pPr>
            <a:r>
              <a:rPr lang="ro-RO" altLang="en-US" sz="2200" dirty="0">
                <a:solidFill>
                  <a:schemeClr val="tx1"/>
                </a:solidFill>
                <a:latin typeface="Cambria" pitchFamily="18" charset="0"/>
              </a:rPr>
              <a:t>eseuri;</a:t>
            </a:r>
          </a:p>
          <a:p>
            <a:pPr marL="365125" indent="-255588">
              <a:lnSpc>
                <a:spcPct val="80000"/>
              </a:lnSpc>
              <a:buFont typeface="Wingdings 3" pitchFamily="18" charset="2"/>
              <a:buChar char=""/>
            </a:pPr>
            <a:r>
              <a:rPr lang="ro-RO" altLang="en-US" sz="2200" dirty="0">
                <a:solidFill>
                  <a:schemeClr val="tx1"/>
                </a:solidFill>
                <a:latin typeface="Cambria" pitchFamily="18" charset="0"/>
              </a:rPr>
              <a:t>articole, referate, comunicări;</a:t>
            </a:r>
          </a:p>
          <a:p>
            <a:pPr marL="365125" indent="-255588">
              <a:lnSpc>
                <a:spcPct val="80000"/>
              </a:lnSpc>
              <a:buFont typeface="Wingdings 3" pitchFamily="18" charset="2"/>
              <a:buChar char=""/>
            </a:pPr>
            <a:r>
              <a:rPr lang="ro-RO" altLang="en-US" sz="2200" dirty="0">
                <a:solidFill>
                  <a:schemeClr val="tx1"/>
                </a:solidFill>
                <a:latin typeface="Cambria" pitchFamily="18" charset="0"/>
              </a:rPr>
              <a:t>fişe individuale de studiu;</a:t>
            </a:r>
          </a:p>
          <a:p>
            <a:pPr marL="365125" indent="-255588">
              <a:lnSpc>
                <a:spcPct val="80000"/>
              </a:lnSpc>
              <a:buFont typeface="Wingdings 3" pitchFamily="18" charset="2"/>
              <a:buChar char=""/>
            </a:pPr>
            <a:r>
              <a:rPr lang="ro-RO" altLang="en-US" sz="2200" dirty="0">
                <a:solidFill>
                  <a:schemeClr val="tx1"/>
                </a:solidFill>
                <a:latin typeface="Cambria" pitchFamily="18" charset="0"/>
              </a:rPr>
              <a:t>proiecte;</a:t>
            </a:r>
            <a:endParaRPr lang="en-GB" altLang="en-US" sz="2200" dirty="0">
              <a:solidFill>
                <a:schemeClr val="tx1"/>
              </a:solidFill>
              <a:latin typeface="Cambria" pitchFamily="18" charset="0"/>
            </a:endParaRPr>
          </a:p>
          <a:p>
            <a:pPr marL="365125" indent="-255588">
              <a:lnSpc>
                <a:spcPct val="80000"/>
              </a:lnSpc>
              <a:buFont typeface="Wingdings 3" pitchFamily="18" charset="2"/>
              <a:buChar char=""/>
            </a:pPr>
            <a:r>
              <a:rPr lang="ro-RO" altLang="en-US" sz="2200" dirty="0">
                <a:solidFill>
                  <a:schemeClr val="tx1"/>
                </a:solidFill>
                <a:latin typeface="Cambria" pitchFamily="18" charset="0"/>
              </a:rPr>
              <a:t>teste şi lucrări semestriale;</a:t>
            </a:r>
            <a:endParaRPr lang="en-GB" altLang="en-US" sz="2200" dirty="0">
              <a:solidFill>
                <a:schemeClr val="tx1"/>
              </a:solidFill>
              <a:latin typeface="Cambria" pitchFamily="18" charset="0"/>
            </a:endParaRPr>
          </a:p>
          <a:p>
            <a:pPr marL="365125" indent="-255588">
              <a:lnSpc>
                <a:spcPct val="80000"/>
              </a:lnSpc>
              <a:buFont typeface="Wingdings 3" pitchFamily="18" charset="2"/>
              <a:buChar char=""/>
            </a:pPr>
            <a:r>
              <a:rPr lang="ro-RO" altLang="en-US" sz="2200" dirty="0">
                <a:solidFill>
                  <a:schemeClr val="tx1"/>
                </a:solidFill>
                <a:latin typeface="Cambria" pitchFamily="18" charset="0"/>
              </a:rPr>
              <a:t>chestionare de atitudini;</a:t>
            </a:r>
            <a:endParaRPr lang="en-US" altLang="en-US" sz="2200" dirty="0">
              <a:solidFill>
                <a:schemeClr val="tx1"/>
              </a:solidFill>
              <a:latin typeface="Cambria" pitchFamily="18" charset="0"/>
            </a:endParaRPr>
          </a:p>
          <a:p>
            <a:endParaRPr lang="en-GB" dirty="0">
              <a:solidFill>
                <a:schemeClr val="tx1"/>
              </a:solidFill>
            </a:endParaRPr>
          </a:p>
        </p:txBody>
      </p:sp>
    </p:spTree>
    <p:extLst>
      <p:ext uri="{BB962C8B-B14F-4D97-AF65-F5344CB8AC3E}">
        <p14:creationId xmlns:p14="http://schemas.microsoft.com/office/powerpoint/2010/main" val="24260018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867102"/>
            <a:ext cx="10389476" cy="5596759"/>
          </a:xfrm>
        </p:spPr>
        <p:txBody>
          <a:bodyPr>
            <a:normAutofit/>
          </a:bodyPr>
          <a:lstStyle/>
          <a:p>
            <a:pPr marL="365125" indent="-255588" algn="just">
              <a:lnSpc>
                <a:spcPct val="70000"/>
              </a:lnSpc>
              <a:buFont typeface="Wingdings 3" pitchFamily="18" charset="2"/>
              <a:buChar char=""/>
            </a:pPr>
            <a:r>
              <a:rPr lang="ro-RO" altLang="en-US" sz="2000" dirty="0">
                <a:solidFill>
                  <a:schemeClr val="tx1"/>
                </a:solidFill>
                <a:latin typeface="Cambria" pitchFamily="18" charset="0"/>
              </a:rPr>
              <a:t>înregistrări, fotografii care reflectă activitatea desfăşurată de elev individual sau împreună cu colegii săi;</a:t>
            </a:r>
          </a:p>
          <a:p>
            <a:pPr marL="365125" indent="-255588" algn="just">
              <a:lnSpc>
                <a:spcPct val="70000"/>
              </a:lnSpc>
              <a:buFont typeface="Wingdings 3" pitchFamily="18" charset="2"/>
              <a:buChar char=""/>
            </a:pPr>
            <a:r>
              <a:rPr lang="ro-RO" altLang="en-US" sz="2000" dirty="0">
                <a:solidFill>
                  <a:schemeClr val="tx1"/>
                </a:solidFill>
                <a:latin typeface="Cambria" pitchFamily="18" charset="0"/>
              </a:rPr>
              <a:t>reflecţiile proprii ale elevului asupra a ceea ce lucrează;</a:t>
            </a:r>
          </a:p>
          <a:p>
            <a:pPr marL="365125" indent="-255588" algn="just">
              <a:lnSpc>
                <a:spcPct val="70000"/>
              </a:lnSpc>
              <a:buFont typeface="Wingdings 3" pitchFamily="18" charset="2"/>
              <a:buChar char=""/>
            </a:pPr>
            <a:r>
              <a:rPr lang="ro-RO" altLang="en-US" sz="2000" dirty="0">
                <a:solidFill>
                  <a:schemeClr val="tx1"/>
                </a:solidFill>
                <a:latin typeface="Cambria" pitchFamily="18" charset="0"/>
              </a:rPr>
              <a:t>autoevaluări scrise de elev sau de membrii grupului;</a:t>
            </a:r>
          </a:p>
          <a:p>
            <a:pPr marL="365125" indent="-255588" algn="just">
              <a:lnSpc>
                <a:spcPct val="70000"/>
              </a:lnSpc>
              <a:buFont typeface="Wingdings 3" pitchFamily="18" charset="2"/>
              <a:buChar char=""/>
            </a:pPr>
            <a:r>
              <a:rPr lang="ro-RO" altLang="en-US" sz="2000" dirty="0">
                <a:solidFill>
                  <a:schemeClr val="tx1"/>
                </a:solidFill>
                <a:latin typeface="Cambria" pitchFamily="18" charset="0"/>
              </a:rPr>
              <a:t>alte materiale, hărţi cognitive, contribuţii la activitate care reflectă participarea elevului/ grupului la derularea şi soluţionarea temei date;</a:t>
            </a:r>
            <a:endParaRPr lang="en-GB" altLang="en-US" sz="2000" dirty="0">
              <a:solidFill>
                <a:schemeClr val="tx1"/>
              </a:solidFill>
              <a:latin typeface="Cambria" pitchFamily="18" charset="0"/>
            </a:endParaRPr>
          </a:p>
          <a:p>
            <a:pPr marL="365125" indent="-255588" algn="just">
              <a:lnSpc>
                <a:spcPct val="70000"/>
              </a:lnSpc>
              <a:buFont typeface="Wingdings 3" pitchFamily="18" charset="2"/>
              <a:buChar char=""/>
            </a:pPr>
            <a:r>
              <a:rPr lang="ro-RO" altLang="en-US" sz="2000" dirty="0">
                <a:solidFill>
                  <a:schemeClr val="tx1"/>
                </a:solidFill>
                <a:latin typeface="Cambria" pitchFamily="18" charset="0"/>
              </a:rPr>
              <a:t>obiective viitoare pornind de la realizările curente ale elevului/grupului, pe baza intereselor şi a progreselor înregistrate;</a:t>
            </a: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comentarii suplimentare şi evaluări ale profesorului, ale altor grupuri de învăţare şi/sau ale altor părţi interesate</a:t>
            </a:r>
            <a:r>
              <a:rPr lang="en-US" altLang="en-US" sz="2000" dirty="0">
                <a:solidFill>
                  <a:schemeClr val="tx1"/>
                </a:solidFill>
                <a:latin typeface="Cambria" pitchFamily="18" charset="0"/>
              </a:rPr>
              <a:t> (</a:t>
            </a:r>
            <a:r>
              <a:rPr lang="ro-RO" altLang="en-US" sz="2000" dirty="0">
                <a:solidFill>
                  <a:schemeClr val="tx1"/>
                </a:solidFill>
                <a:latin typeface="Cambria" pitchFamily="18" charset="0"/>
              </a:rPr>
              <a:t>de ex</a:t>
            </a:r>
            <a:r>
              <a:rPr lang="en-US" altLang="en-US" sz="2000" dirty="0">
                <a:solidFill>
                  <a:schemeClr val="tx1"/>
                </a:solidFill>
                <a:latin typeface="Cambria" pitchFamily="18" charset="0"/>
              </a:rPr>
              <a:t>.,</a:t>
            </a:r>
            <a:r>
              <a:rPr lang="ro-RO" altLang="en-US" sz="2000" dirty="0">
                <a:solidFill>
                  <a:schemeClr val="tx1"/>
                </a:solidFill>
                <a:latin typeface="Cambria" pitchFamily="18" charset="0"/>
              </a:rPr>
              <a:t> părinţii</a:t>
            </a:r>
            <a:r>
              <a:rPr lang="en-US" altLang="en-US" sz="2000" dirty="0">
                <a:solidFill>
                  <a:schemeClr val="tx1"/>
                </a:solidFill>
                <a:latin typeface="Cambria" pitchFamily="18" charset="0"/>
              </a:rPr>
              <a:t>)</a:t>
            </a:r>
            <a:r>
              <a:rPr lang="ro-RO" altLang="en-US" sz="2000" dirty="0">
                <a:solidFill>
                  <a:schemeClr val="tx1"/>
                </a:solidFill>
                <a:latin typeface="Cambria" pitchFamily="18" charset="0"/>
              </a:rPr>
              <a:t>;</a:t>
            </a: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rezultate ale lucrărilor de evaluare efectuate pentru teme din domeniul profesional sau abilităţi cheie</a:t>
            </a:r>
            <a:r>
              <a:rPr lang="en-US" altLang="en-US" sz="2000" dirty="0">
                <a:solidFill>
                  <a:schemeClr val="tx1"/>
                </a:solidFill>
                <a:latin typeface="Cambria" pitchFamily="18" charset="0"/>
              </a:rPr>
              <a:t>;</a:t>
            </a: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rezultate ale activităţilor de autoevaluare</a:t>
            </a:r>
            <a:r>
              <a:rPr lang="en-US" altLang="en-US" sz="2000" dirty="0">
                <a:solidFill>
                  <a:schemeClr val="tx1"/>
                </a:solidFill>
                <a:latin typeface="Cambria" pitchFamily="18" charset="0"/>
              </a:rPr>
              <a:t>;</a:t>
            </a: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planuri de acţiune/ evaluări/ activităţi viitoare planificate şi efectuate de către elev</a:t>
            </a:r>
            <a:r>
              <a:rPr lang="en-US" altLang="en-US" sz="2000" dirty="0">
                <a:solidFill>
                  <a:schemeClr val="tx1"/>
                </a:solidFill>
                <a:latin typeface="Cambria" pitchFamily="18" charset="0"/>
              </a:rPr>
              <a:t>;</a:t>
            </a: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opiniile elevilor privind activităţile desfăşurate</a:t>
            </a:r>
            <a:r>
              <a:rPr lang="en-US" altLang="en-US" sz="2000" dirty="0">
                <a:solidFill>
                  <a:schemeClr val="tx1"/>
                </a:solidFill>
                <a:latin typeface="Cambria" pitchFamily="18" charset="0"/>
              </a:rPr>
              <a:t>;</a:t>
            </a:r>
            <a:endParaRPr lang="ro-RO" altLang="en-US" sz="2000" dirty="0">
              <a:solidFill>
                <a:schemeClr val="tx1"/>
              </a:solidFill>
              <a:latin typeface="Cambria" pitchFamily="18" charset="0"/>
            </a:endParaRPr>
          </a:p>
          <a:p>
            <a:pPr marL="365125" indent="-255588" algn="just">
              <a:lnSpc>
                <a:spcPct val="80000"/>
              </a:lnSpc>
              <a:buFont typeface="Wingdings 3" pitchFamily="18" charset="2"/>
              <a:buChar char=""/>
            </a:pPr>
            <a:r>
              <a:rPr lang="ro-RO" altLang="en-US" sz="2000" dirty="0">
                <a:solidFill>
                  <a:schemeClr val="tx1"/>
                </a:solidFill>
                <a:latin typeface="Cambria" pitchFamily="18" charset="0"/>
              </a:rPr>
              <a:t>comentarii ale profesorului privind atitudinea şi rezultatele elevului</a:t>
            </a:r>
            <a:r>
              <a:rPr lang="en-US" altLang="en-US" sz="2000" dirty="0">
                <a:solidFill>
                  <a:schemeClr val="tx1"/>
                </a:solidFill>
                <a:latin typeface="Cambria" pitchFamily="18" charset="0"/>
              </a:rPr>
              <a:t>.</a:t>
            </a:r>
            <a:endParaRPr lang="en-GB" sz="2000" dirty="0">
              <a:solidFill>
                <a:schemeClr val="tx1"/>
              </a:solidFill>
            </a:endParaRPr>
          </a:p>
        </p:txBody>
      </p:sp>
    </p:spTree>
    <p:extLst>
      <p:ext uri="{BB962C8B-B14F-4D97-AF65-F5344CB8AC3E}">
        <p14:creationId xmlns:p14="http://schemas.microsoft.com/office/powerpoint/2010/main" val="18104935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Grp="1" noChangeArrowheads="1"/>
          </p:cNvSpPr>
          <p:nvPr>
            <p:ph idx="1"/>
          </p:nvPr>
        </p:nvSpPr>
        <p:spPr bwMode="auto">
          <a:xfrm>
            <a:off x="1729648" y="932762"/>
            <a:ext cx="9180053"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cs typeface="Arial" panose="020B0604020202020204" pitchFamily="34" charset="0"/>
              </a:defRPr>
            </a:lvl1pPr>
            <a:lvl2pPr marL="742950" indent="-285750">
              <a:defRPr sz="1400" b="1">
                <a:solidFill>
                  <a:schemeClr val="tx1"/>
                </a:solidFill>
                <a:latin typeface="Arial" panose="020B0604020202020204" pitchFamily="34" charset="0"/>
                <a:cs typeface="Arial" panose="020B0604020202020204" pitchFamily="34" charset="0"/>
              </a:defRPr>
            </a:lvl2pPr>
            <a:lvl3pPr marL="1143000" indent="-228600">
              <a:defRPr sz="1400" b="1">
                <a:solidFill>
                  <a:schemeClr val="tx1"/>
                </a:solidFill>
                <a:latin typeface="Arial" panose="020B0604020202020204" pitchFamily="34" charset="0"/>
                <a:cs typeface="Arial" panose="020B0604020202020204" pitchFamily="34" charset="0"/>
              </a:defRPr>
            </a:lvl3pPr>
            <a:lvl4pPr marL="1600200" indent="-228600">
              <a:defRPr sz="1400" b="1">
                <a:solidFill>
                  <a:schemeClr val="tx1"/>
                </a:solidFill>
                <a:latin typeface="Arial" panose="020B0604020202020204" pitchFamily="34" charset="0"/>
                <a:cs typeface="Arial" panose="020B0604020202020204" pitchFamily="34" charset="0"/>
              </a:defRPr>
            </a:lvl4pPr>
            <a:lvl5pPr marL="2057400" indent="-228600">
              <a:defRPr sz="1400"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cs typeface="Arial" panose="020B0604020202020204" pitchFamily="34" charset="0"/>
              </a:defRPr>
            </a:lvl9pPr>
          </a:lstStyle>
          <a:p>
            <a:pPr marL="0" indent="0">
              <a:buNone/>
            </a:pPr>
            <a:r>
              <a:rPr lang="ro-RO" altLang="en-US" sz="3200" i="1" dirty="0">
                <a:solidFill>
                  <a:schemeClr val="accent1"/>
                </a:solidFill>
                <a:latin typeface="Helvetica Neue"/>
              </a:rPr>
              <a:t>DATE CONTACT:</a:t>
            </a:r>
          </a:p>
          <a:p>
            <a:pPr marL="0" indent="0">
              <a:buNone/>
            </a:pPr>
            <a:endParaRPr lang="ro-RO" altLang="en-US" sz="3200" i="1" dirty="0" smtClean="0">
              <a:solidFill>
                <a:schemeClr val="accent1"/>
              </a:solidFill>
              <a:latin typeface="Helvetica Neue"/>
            </a:endParaRPr>
          </a:p>
          <a:p>
            <a:pPr marL="0" indent="0">
              <a:buNone/>
            </a:pPr>
            <a:r>
              <a:rPr lang="en-US" altLang="en-US" sz="3200" i="1" dirty="0" smtClean="0">
                <a:solidFill>
                  <a:schemeClr val="accent1"/>
                </a:solidFill>
                <a:latin typeface="Helvetica Neue"/>
              </a:rPr>
              <a:t>prof</a:t>
            </a:r>
            <a:r>
              <a:rPr lang="en-US" altLang="en-US" sz="3200" i="1" dirty="0">
                <a:solidFill>
                  <a:schemeClr val="accent1"/>
                </a:solidFill>
                <a:latin typeface="Helvetica Neue"/>
              </a:rPr>
              <a:t>. </a:t>
            </a:r>
            <a:r>
              <a:rPr lang="en-US" altLang="en-US" sz="3200" i="1" dirty="0" smtClean="0">
                <a:solidFill>
                  <a:schemeClr val="accent1"/>
                </a:solidFill>
                <a:latin typeface="Helvetica Neue"/>
              </a:rPr>
              <a:t>Cristina OPREAN</a:t>
            </a:r>
            <a:endParaRPr lang="ro-RO" altLang="en-US" sz="3200" i="1" dirty="0" smtClean="0">
              <a:solidFill>
                <a:schemeClr val="accent1"/>
              </a:solidFill>
              <a:latin typeface="Helvetica Neue"/>
            </a:endParaRPr>
          </a:p>
          <a:p>
            <a:pPr marL="0" indent="0">
              <a:buNone/>
            </a:pPr>
            <a:r>
              <a:rPr lang="en-US" altLang="en-US" sz="3200" i="1" dirty="0">
                <a:solidFill>
                  <a:schemeClr val="accent1"/>
                </a:solidFill>
                <a:latin typeface="Helvetica Neue"/>
              </a:rPr>
              <a:t/>
            </a:r>
            <a:br>
              <a:rPr lang="en-US" altLang="en-US" sz="3200" i="1" dirty="0">
                <a:solidFill>
                  <a:schemeClr val="accent1"/>
                </a:solidFill>
                <a:latin typeface="Helvetica Neue"/>
              </a:rPr>
            </a:br>
            <a:r>
              <a:rPr lang="en-US" altLang="en-US" sz="3200" i="1" dirty="0" smtClean="0">
                <a:solidFill>
                  <a:schemeClr val="accent1"/>
                </a:solidFill>
                <a:latin typeface="Helvetica Neue"/>
              </a:rPr>
              <a:t>Inspector </a:t>
            </a:r>
            <a:r>
              <a:rPr lang="en-US" altLang="en-US" sz="3200" i="1" dirty="0" err="1">
                <a:solidFill>
                  <a:schemeClr val="accent1"/>
                </a:solidFill>
                <a:latin typeface="Helvetica Neue"/>
              </a:rPr>
              <a:t>școlar</a:t>
            </a:r>
            <a:r>
              <a:rPr lang="en-US" altLang="en-US" sz="3200" i="1" dirty="0">
                <a:solidFill>
                  <a:schemeClr val="accent1"/>
                </a:solidFill>
                <a:latin typeface="Helvetica Neue"/>
              </a:rPr>
              <a:t> </a:t>
            </a:r>
            <a:r>
              <a:rPr lang="en-US" altLang="en-US" sz="3200" i="1" dirty="0" err="1">
                <a:solidFill>
                  <a:schemeClr val="accent1"/>
                </a:solidFill>
                <a:latin typeface="Helvetica Neue"/>
              </a:rPr>
              <a:t>pentru</a:t>
            </a:r>
            <a:r>
              <a:rPr lang="en-US" altLang="en-US" sz="3200" i="1" dirty="0">
                <a:solidFill>
                  <a:schemeClr val="accent1"/>
                </a:solidFill>
                <a:latin typeface="Helvetica Neue"/>
              </a:rPr>
              <a:t> limbi </a:t>
            </a:r>
            <a:r>
              <a:rPr lang="en-US" altLang="en-US" sz="3200" i="1" dirty="0" err="1">
                <a:solidFill>
                  <a:schemeClr val="accent1"/>
                </a:solidFill>
                <a:latin typeface="Helvetica Neue"/>
              </a:rPr>
              <a:t>moderne</a:t>
            </a:r>
            <a:endParaRPr lang="en-US" altLang="en-US" sz="3200" dirty="0">
              <a:solidFill>
                <a:schemeClr val="accent1"/>
              </a:solidFill>
              <a:latin typeface="Helvetica Neue"/>
            </a:endParaRPr>
          </a:p>
          <a:p>
            <a:pPr marL="0" indent="0">
              <a:buNone/>
            </a:pPr>
            <a:r>
              <a:rPr lang="en-US" altLang="en-US" sz="3200" i="1" dirty="0" err="1">
                <a:solidFill>
                  <a:schemeClr val="accent1"/>
                </a:solidFill>
                <a:latin typeface="Helvetica Neue"/>
              </a:rPr>
              <a:t>Inspectoratul</a:t>
            </a:r>
            <a:r>
              <a:rPr lang="en-US" altLang="en-US" sz="3200" i="1" dirty="0">
                <a:solidFill>
                  <a:schemeClr val="accent1"/>
                </a:solidFill>
                <a:latin typeface="Helvetica Neue"/>
              </a:rPr>
              <a:t> </a:t>
            </a:r>
            <a:r>
              <a:rPr lang="en-US" altLang="en-US" sz="3200" i="1" dirty="0" err="1">
                <a:solidFill>
                  <a:schemeClr val="accent1"/>
                </a:solidFill>
                <a:latin typeface="Helvetica Neue"/>
              </a:rPr>
              <a:t>Școlar</a:t>
            </a:r>
            <a:r>
              <a:rPr lang="en-US" altLang="en-US" sz="3200" i="1" dirty="0">
                <a:solidFill>
                  <a:schemeClr val="accent1"/>
                </a:solidFill>
                <a:latin typeface="Helvetica Neue"/>
              </a:rPr>
              <a:t> </a:t>
            </a:r>
            <a:r>
              <a:rPr lang="en-US" altLang="en-US" sz="3200" i="1" dirty="0" err="1">
                <a:solidFill>
                  <a:schemeClr val="accent1"/>
                </a:solidFill>
                <a:latin typeface="Helvetica Neue"/>
              </a:rPr>
              <a:t>Județean</a:t>
            </a:r>
            <a:r>
              <a:rPr lang="en-US" altLang="en-US" sz="3200" i="1" dirty="0">
                <a:solidFill>
                  <a:schemeClr val="accent1"/>
                </a:solidFill>
                <a:latin typeface="Helvetica Neue"/>
              </a:rPr>
              <a:t> Hunedoara</a:t>
            </a:r>
            <a:endParaRPr lang="en-US" altLang="en-US" sz="3200" dirty="0">
              <a:solidFill>
                <a:schemeClr val="accent1"/>
              </a:solidFill>
              <a:latin typeface="Helvetica Neue"/>
            </a:endParaRPr>
          </a:p>
          <a:p>
            <a:pPr marL="0" indent="0">
              <a:buNone/>
            </a:pPr>
            <a:r>
              <a:rPr lang="en-US" altLang="en-US" sz="3200" i="1" dirty="0" smtClean="0">
                <a:solidFill>
                  <a:schemeClr val="accent1"/>
                </a:solidFill>
                <a:latin typeface="Helvetica Neue"/>
              </a:rPr>
              <a:t>Tel</a:t>
            </a:r>
            <a:r>
              <a:rPr lang="en-US" altLang="en-US" sz="3200" i="1" dirty="0">
                <a:solidFill>
                  <a:schemeClr val="accent1"/>
                </a:solidFill>
                <a:latin typeface="Helvetica Neue"/>
              </a:rPr>
              <a:t>.: +40 733 996 841</a:t>
            </a:r>
            <a:endParaRPr lang="en-US" altLang="en-US" sz="3200" dirty="0">
              <a:solidFill>
                <a:schemeClr val="accent1"/>
              </a:solidFill>
              <a:latin typeface="Helvetica Neue"/>
            </a:endParaRPr>
          </a:p>
          <a:p>
            <a:pPr marL="0" indent="0">
              <a:buNone/>
            </a:pPr>
            <a:r>
              <a:rPr lang="en-US" altLang="en-US" sz="3200" i="1" dirty="0" smtClean="0">
                <a:solidFill>
                  <a:schemeClr val="accent1"/>
                </a:solidFill>
                <a:latin typeface="Helvetica Neue"/>
              </a:rPr>
              <a:t>E-mail</a:t>
            </a:r>
            <a:r>
              <a:rPr lang="en-US" altLang="en-US" sz="3200" i="1" dirty="0">
                <a:solidFill>
                  <a:schemeClr val="accent1"/>
                </a:solidFill>
                <a:latin typeface="Helvetica Neue"/>
              </a:rPr>
              <a:t>: limbimodernehd@yahoo.ro</a:t>
            </a:r>
            <a:endParaRPr lang="en-US" altLang="en-US" sz="3200" dirty="0">
              <a:solidFill>
                <a:schemeClr val="accent1"/>
              </a:solidFill>
              <a:latin typeface="Helvetica Neue"/>
            </a:endParaRPr>
          </a:p>
          <a:p>
            <a:pPr marL="0" indent="0">
              <a:buNone/>
            </a:pPr>
            <a:r>
              <a:rPr lang="en-US" altLang="en-US" sz="3200" i="1" dirty="0" smtClean="0">
                <a:solidFill>
                  <a:schemeClr val="accent1"/>
                </a:solidFill>
                <a:latin typeface="Helvetica Neue"/>
              </a:rPr>
              <a:t>cristinaoprean88@yahoo.com</a:t>
            </a:r>
            <a:endParaRPr lang="en-US" altLang="en-US" sz="3200" dirty="0">
              <a:solidFill>
                <a:schemeClr val="accent1"/>
              </a:solidFill>
              <a:latin typeface="Helvetica Neue"/>
            </a:endParaRPr>
          </a:p>
          <a:p>
            <a:pPr marL="0" indent="0">
              <a:buNone/>
            </a:pPr>
            <a:r>
              <a:rPr lang="en-US" altLang="en-US" sz="1600" b="0" i="1" dirty="0">
                <a:solidFill>
                  <a:srgbClr val="4C76A2"/>
                </a:solidFill>
                <a:latin typeface="Helvetica Neue"/>
              </a:rPr>
              <a:t>                </a:t>
            </a:r>
            <a:endParaRPr lang="en-US" altLang="en-US" sz="1600" b="0" dirty="0">
              <a:solidFill>
                <a:srgbClr val="000000"/>
              </a:solidFill>
              <a:latin typeface="Helvetica Neue"/>
            </a:endParaRPr>
          </a:p>
          <a:p>
            <a:endParaRPr lang="en-US" altLang="en-US" sz="1600" dirty="0"/>
          </a:p>
        </p:txBody>
      </p:sp>
    </p:spTree>
    <p:extLst>
      <p:ext uri="{BB962C8B-B14F-4D97-AF65-F5344CB8AC3E}">
        <p14:creationId xmlns:p14="http://schemas.microsoft.com/office/powerpoint/2010/main" val="6912643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44906" y="-966651"/>
            <a:ext cx="10204485" cy="5208145"/>
          </a:xfrm>
        </p:spPr>
        <p:txBody>
          <a:bodyPr>
            <a:normAutofit/>
          </a:bodyPr>
          <a:lstStyle/>
          <a:p>
            <a:pPr algn="ctr"/>
            <a:r>
              <a:rPr lang="en-US" dirty="0">
                <a:latin typeface="Calisto MT" panose="02040603050505030304" pitchFamily="18" charset="0"/>
              </a:rPr>
              <a:t>SPOR </a:t>
            </a:r>
            <a:r>
              <a:rPr lang="ro-RO" dirty="0" smtClean="0">
                <a:latin typeface="Calisto MT" panose="02040603050505030304" pitchFamily="18" charset="0"/>
              </a:rPr>
              <a:t>ȘI MULT SUCCES, </a:t>
            </a:r>
            <a:br>
              <a:rPr lang="ro-RO" dirty="0" smtClean="0">
                <a:latin typeface="Calisto MT" panose="02040603050505030304" pitchFamily="18" charset="0"/>
              </a:rPr>
            </a:br>
            <a:r>
              <a:rPr lang="ro-RO" dirty="0" smtClean="0">
                <a:latin typeface="Calisto MT" panose="02040603050505030304" pitchFamily="18" charset="0"/>
              </a:rPr>
              <a:t>ÎN </a:t>
            </a:r>
            <a:r>
              <a:rPr lang="ro-RO" dirty="0">
                <a:latin typeface="Calisto MT" panose="02040603050505030304" pitchFamily="18" charset="0"/>
              </a:rPr>
              <a:t>ANUL ȘCOLAR 2018 – 2019!</a:t>
            </a:r>
          </a:p>
        </p:txBody>
      </p:sp>
    </p:spTree>
    <p:extLst>
      <p:ext uri="{BB962C8B-B14F-4D97-AF65-F5344CB8AC3E}">
        <p14:creationId xmlns:p14="http://schemas.microsoft.com/office/powerpoint/2010/main" val="1366639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662" y="545733"/>
            <a:ext cx="9302984" cy="1280890"/>
          </a:xfrm>
        </p:spPr>
        <p:txBody>
          <a:bodyPr>
            <a:normAutofit fontScale="90000"/>
          </a:bodyPr>
          <a:lstStyle/>
          <a:p>
            <a:pPr algn="ctr"/>
            <a:r>
              <a:rPr lang="ro-RO" b="1" dirty="0">
                <a:solidFill>
                  <a:schemeClr val="accent1"/>
                </a:solidFill>
                <a:latin typeface="Calisto MT" panose="02040603050505030304" pitchFamily="18" charset="0"/>
                <a:ea typeface="Tahoma" panose="020B0604030504040204" pitchFamily="34" charset="0"/>
                <a:cs typeface="Tahoma" panose="020B0604030504040204" pitchFamily="34" charset="0"/>
              </a:rPr>
              <a:t>PLANURI-CADRU, P</a:t>
            </a:r>
            <a:r>
              <a:rPr lang="it-IT" b="1" dirty="0">
                <a:solidFill>
                  <a:schemeClr val="accent1"/>
                </a:solidFill>
                <a:latin typeface="Calisto MT" panose="02040603050505030304" pitchFamily="18" charset="0"/>
                <a:ea typeface="Tahoma" panose="020B0604030504040204" pitchFamily="34" charset="0"/>
                <a:cs typeface="Tahoma" panose="020B0604030504040204" pitchFamily="34" charset="0"/>
              </a:rPr>
              <a:t>ROGRAME ŞCOLARE DE TRUNCHI COMUN</a:t>
            </a:r>
            <a:r>
              <a:rPr lang="it-IT" strike="sngStrike" dirty="0">
                <a:latin typeface="Tahoma" pitchFamily="34" charset="0"/>
                <a:ea typeface="Tahoma" panose="020B0604030504040204" pitchFamily="34" charset="0"/>
                <a:cs typeface="Tahoma" panose="020B0604030504040204" pitchFamily="34" charset="0"/>
              </a:rPr>
              <a:t/>
            </a:r>
            <a:br>
              <a:rPr lang="it-IT" strike="sngStrike" dirty="0">
                <a:latin typeface="Tahoma" pitchFamily="34" charset="0"/>
                <a:ea typeface="Tahoma" panose="020B0604030504040204" pitchFamily="34" charset="0"/>
                <a:cs typeface="Tahoma" panose="020B0604030504040204" pitchFamily="34" charset="0"/>
              </a:rPr>
            </a:br>
            <a:endParaRPr lang="ro-RO" dirty="0"/>
          </a:p>
        </p:txBody>
      </p:sp>
      <p:sp>
        <p:nvSpPr>
          <p:cNvPr id="3" name="Content Placeholder 2"/>
          <p:cNvSpPr>
            <a:spLocks noGrp="1"/>
          </p:cNvSpPr>
          <p:nvPr>
            <p:ph idx="1"/>
          </p:nvPr>
        </p:nvSpPr>
        <p:spPr>
          <a:xfrm>
            <a:off x="1496291" y="2113808"/>
            <a:ext cx="10008321" cy="3797414"/>
          </a:xfrm>
        </p:spPr>
        <p:txBody>
          <a:bodyPr>
            <a:normAutofit/>
          </a:bodyPr>
          <a:lstStyle/>
          <a:p>
            <a:pPr marL="273050" indent="-273050">
              <a:buClr>
                <a:srgbClr val="F2FBFD"/>
              </a:buClr>
              <a:buNone/>
            </a:pPr>
            <a:r>
              <a:rPr lang="ro-RO" altLang="ro-RO" dirty="0">
                <a:latin typeface="Calisto MT" panose="02040603050505030304" pitchFamily="18" charset="0"/>
                <a:ea typeface="Tahoma" panose="020B0604030504040204" pitchFamily="34" charset="0"/>
                <a:cs typeface="Tahoma" panose="020B0604030504040204" pitchFamily="34" charset="0"/>
              </a:rPr>
              <a:t>●  </a:t>
            </a:r>
            <a:r>
              <a:rPr lang="ro-RO" altLang="ro-RO" dirty="0">
                <a:latin typeface="Calisto MT" panose="02040603050505030304" pitchFamily="18" charset="0"/>
                <a:cs typeface="Tahoma" panose="020B0604030504040204" pitchFamily="34" charset="0"/>
              </a:rPr>
              <a:t>OMENCS nr. 3590/5.04.2016</a:t>
            </a:r>
            <a:r>
              <a:rPr lang="en-US" altLang="ro-RO" dirty="0">
                <a:latin typeface="Calisto MT" panose="02040603050505030304" pitchFamily="18" charset="0"/>
                <a:cs typeface="Tahoma" panose="020B0604030504040204" pitchFamily="34" charset="0"/>
              </a:rPr>
              <a:t> </a:t>
            </a:r>
            <a:r>
              <a:rPr lang="ro-RO" altLang="ro-RO" dirty="0">
                <a:latin typeface="Calisto MT" panose="02040603050505030304" pitchFamily="18" charset="0"/>
                <a:cs typeface="Tahoma" panose="020B0604030504040204" pitchFamily="34" charset="0"/>
              </a:rPr>
              <a:t>- </a:t>
            </a:r>
            <a:r>
              <a:rPr lang="en-US" altLang="ro-RO" dirty="0">
                <a:latin typeface="Calisto MT" panose="02040603050505030304" pitchFamily="18" charset="0"/>
                <a:cs typeface="Tahoma" panose="020B0604030504040204" pitchFamily="34" charset="0"/>
              </a:rPr>
              <a:t>Plan-</a:t>
            </a:r>
            <a:r>
              <a:rPr lang="en-US" altLang="ro-RO" dirty="0" err="1">
                <a:latin typeface="Calisto MT" panose="02040603050505030304" pitchFamily="18" charset="0"/>
                <a:cs typeface="Tahoma" panose="020B0604030504040204" pitchFamily="34" charset="0"/>
              </a:rPr>
              <a:t>cadru</a:t>
            </a:r>
            <a:r>
              <a:rPr lang="en-US" altLang="ro-RO" dirty="0">
                <a:latin typeface="Calisto MT" panose="02040603050505030304" pitchFamily="18" charset="0"/>
                <a:cs typeface="Tahoma" panose="020B0604030504040204" pitchFamily="34" charset="0"/>
              </a:rPr>
              <a:t> de </a:t>
            </a:r>
            <a:r>
              <a:rPr lang="ro-RO" altLang="ro-RO" dirty="0">
                <a:latin typeface="Calisto MT" panose="02040603050505030304" pitchFamily="18" charset="0"/>
                <a:cs typeface="Tahoma" panose="020B0604030504040204" pitchFamily="34" charset="0"/>
              </a:rPr>
              <a:t>învățământ pentru gimnaziu</a:t>
            </a:r>
          </a:p>
          <a:p>
            <a:pPr marL="273050" indent="-273050">
              <a:buClr>
                <a:srgbClr val="F2FBFD"/>
              </a:buClr>
              <a:buNone/>
            </a:pPr>
            <a:endParaRPr lang="ro-RO" altLang="ro-RO" dirty="0">
              <a:latin typeface="Calisto MT" panose="02040603050505030304" pitchFamily="18" charset="0"/>
              <a:cs typeface="Tahoma" panose="020B0604030504040204" pitchFamily="34" charset="0"/>
            </a:endParaRPr>
          </a:p>
          <a:p>
            <a:pPr marL="0" indent="0" algn="just">
              <a:buClr>
                <a:srgbClr val="F2FBFD"/>
              </a:buClr>
              <a:buNone/>
            </a:pPr>
            <a:r>
              <a:rPr lang="ro-RO" altLang="ro-RO" dirty="0">
                <a:latin typeface="Calisto MT" panose="02040603050505030304" pitchFamily="18" charset="0"/>
                <a:ea typeface="Tahoma" panose="020B0604030504040204" pitchFamily="34" charset="0"/>
                <a:cs typeface="Tahoma" panose="020B0604030504040204" pitchFamily="34" charset="0"/>
              </a:rPr>
              <a:t>● </a:t>
            </a:r>
            <a:r>
              <a:rPr lang="ro-RO" dirty="0">
                <a:solidFill>
                  <a:schemeClr val="tx1"/>
                </a:solidFill>
                <a:latin typeface="Calisto MT" panose="02040603050505030304" pitchFamily="18" charset="0"/>
                <a:ea typeface="Tahoma" panose="020B0604030504040204" pitchFamily="34" charset="0"/>
                <a:cs typeface="Tahoma" panose="020B0604030504040204" pitchFamily="34" charset="0"/>
              </a:rPr>
              <a:t>OM</a:t>
            </a:r>
            <a:r>
              <a:rPr lang="en-US" dirty="0">
                <a:solidFill>
                  <a:schemeClr val="tx1"/>
                </a:solidFill>
                <a:latin typeface="Calisto MT" panose="02040603050505030304" pitchFamily="18" charset="0"/>
                <a:ea typeface="Tahoma" panose="020B0604030504040204" pitchFamily="34" charset="0"/>
                <a:cs typeface="Tahoma" panose="020B0604030504040204" pitchFamily="34" charset="0"/>
              </a:rPr>
              <a:t>EN</a:t>
            </a:r>
            <a:r>
              <a:rPr lang="ro-RO" dirty="0">
                <a:solidFill>
                  <a:schemeClr val="tx1"/>
                </a:solidFill>
                <a:latin typeface="Calisto MT" panose="02040603050505030304" pitchFamily="18" charset="0"/>
                <a:ea typeface="Tahoma" panose="020B0604030504040204" pitchFamily="34" charset="0"/>
                <a:cs typeface="Tahoma" panose="020B0604030504040204" pitchFamily="34" charset="0"/>
              </a:rPr>
              <a:t> nr. 4221/01.08.2018 privind modificarea și completarea Ordinului ministrului </a:t>
            </a:r>
            <a:r>
              <a:rPr lang="ro-RO" dirty="0" err="1">
                <a:solidFill>
                  <a:schemeClr val="tx1"/>
                </a:solidFill>
                <a:latin typeface="Calisto MT" panose="02040603050505030304" pitchFamily="18" charset="0"/>
                <a:ea typeface="Tahoma" panose="020B0604030504040204" pitchFamily="34" charset="0"/>
                <a:cs typeface="Tahoma" panose="020B0604030504040204" pitchFamily="34" charset="0"/>
              </a:rPr>
              <a:t>educaţiei</a:t>
            </a:r>
            <a:r>
              <a:rPr lang="ro-RO"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dirty="0" err="1">
                <a:solidFill>
                  <a:schemeClr val="tx1"/>
                </a:solidFill>
                <a:latin typeface="Calisto MT" panose="02040603050505030304" pitchFamily="18" charset="0"/>
                <a:ea typeface="Tahoma" panose="020B0604030504040204" pitchFamily="34" charset="0"/>
                <a:cs typeface="Tahoma" panose="020B0604030504040204" pitchFamily="34" charset="0"/>
              </a:rPr>
              <a:t>naţionale</a:t>
            </a:r>
            <a:r>
              <a:rPr lang="ro-RO" dirty="0">
                <a:solidFill>
                  <a:schemeClr val="tx1"/>
                </a:solidFill>
                <a:latin typeface="Calisto MT" panose="02040603050505030304" pitchFamily="18" charset="0"/>
                <a:ea typeface="Tahoma" panose="020B0604030504040204" pitchFamily="34" charset="0"/>
                <a:cs typeface="Tahoma" panose="020B0604030504040204" pitchFamily="34" charset="0"/>
              </a:rPr>
              <a:t> nr. 3590/2016, privind aprobarea planurilor-cadru de învăţământ pentru învăţământul gimnazial </a:t>
            </a:r>
          </a:p>
          <a:p>
            <a:pPr marL="0" indent="0" algn="just">
              <a:buClr>
                <a:srgbClr val="F2FBFD"/>
              </a:buClr>
              <a:buNone/>
            </a:pPr>
            <a:endParaRPr lang="ro-RO"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buClr>
                <a:srgbClr val="F2FBFD"/>
              </a:buClr>
              <a:buNone/>
            </a:pPr>
            <a:r>
              <a:rPr lang="ro-RO" altLang="ro-RO" dirty="0">
                <a:latin typeface="Calisto MT" panose="02040603050505030304" pitchFamily="18" charset="0"/>
                <a:ea typeface="Tahoma" panose="020B0604030504040204" pitchFamily="34" charset="0"/>
                <a:cs typeface="Tahoma" panose="020B0604030504040204" pitchFamily="34" charset="0"/>
              </a:rPr>
              <a:t>●   </a:t>
            </a:r>
            <a:r>
              <a:rPr lang="ro-RO" altLang="ro-RO" dirty="0">
                <a:solidFill>
                  <a:schemeClr val="tx1"/>
                </a:solidFill>
                <a:latin typeface="Calisto MT" panose="02040603050505030304" pitchFamily="18" charset="0"/>
                <a:cs typeface="Tahoma" panose="020B0604030504040204" pitchFamily="34" charset="0"/>
              </a:rPr>
              <a:t>Planurile - cadru  și programele școlare valabile în  anul şcolar 2018-2019  pot fi accesate la adresa:   </a:t>
            </a:r>
            <a:r>
              <a:rPr lang="ro-RO" altLang="ro-RO" u="sng" dirty="0">
                <a:solidFill>
                  <a:schemeClr val="tx1"/>
                </a:solidFill>
                <a:latin typeface="Calisto MT" panose="02040603050505030304" pitchFamily="18" charset="0"/>
                <a:cs typeface="Tahoma" panose="020B0604030504040204" pitchFamily="34" charset="0"/>
                <a:hlinkClick r:id="rId2"/>
              </a:rPr>
              <a:t>http://programe.ise.ro/actuale.aspx</a:t>
            </a:r>
            <a:endParaRPr lang="ro-RO" altLang="ro-RO" u="sng" dirty="0">
              <a:solidFill>
                <a:schemeClr val="tx1"/>
              </a:solidFill>
              <a:latin typeface="Calisto MT" panose="02040603050505030304" pitchFamily="18" charset="0"/>
              <a:cs typeface="Tahoma" panose="020B0604030504040204" pitchFamily="34" charset="0"/>
            </a:endParaRPr>
          </a:p>
          <a:p>
            <a:pPr marL="273050" indent="-273050">
              <a:buClr>
                <a:srgbClr val="F2FBFD"/>
              </a:buClr>
              <a:buNone/>
            </a:pPr>
            <a:endParaRPr lang="en-US" altLang="ro-RO" dirty="0">
              <a:solidFill>
                <a:schemeClr val="tx1"/>
              </a:solidFill>
              <a:latin typeface="Tahoma" panose="020B0604030504040204" pitchFamily="34" charset="0"/>
              <a:cs typeface="Tahoma" panose="020B0604030504040204" pitchFamily="34" charset="0"/>
            </a:endParaRPr>
          </a:p>
          <a:p>
            <a:endParaRPr lang="ro-RO" dirty="0">
              <a:solidFill>
                <a:schemeClr val="tx1"/>
              </a:solidFill>
            </a:endParaRPr>
          </a:p>
        </p:txBody>
      </p:sp>
    </p:spTree>
    <p:extLst>
      <p:ext uri="{BB962C8B-B14F-4D97-AF65-F5344CB8AC3E}">
        <p14:creationId xmlns:p14="http://schemas.microsoft.com/office/powerpoint/2010/main" val="570727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183" y="624110"/>
            <a:ext cx="9388429" cy="1280890"/>
          </a:xfrm>
        </p:spPr>
        <p:txBody>
          <a:bodyPr>
            <a:normAutofit fontScale="90000"/>
          </a:bodyPr>
          <a:lstStyle/>
          <a:p>
            <a:pPr algn="ctr">
              <a:lnSpc>
                <a:spcPct val="70000"/>
              </a:lnSpc>
              <a:spcBef>
                <a:spcPct val="50000"/>
              </a:spcBef>
              <a:defRPr/>
            </a:pPr>
            <a:r>
              <a:rPr lang="ro-RO" altLang="ro-RO" b="1" dirty="0">
                <a:solidFill>
                  <a:schemeClr val="accent1"/>
                </a:solidFill>
                <a:latin typeface="Calisto MT" panose="02040603050505030304" pitchFamily="18" charset="0"/>
                <a:cs typeface="Times New Roman" pitchFamily="18" charset="0"/>
              </a:rPr>
              <a:t>PROGRAMELE ŞCOLARE PENTRU ÎNVĂȚĂMÂNTUL BILINGV VALABILE ÎN ANUL ŞCOLAR 2018 – 2019</a:t>
            </a:r>
            <a:r>
              <a:rPr lang="ro-RO" altLang="ro-RO" dirty="0">
                <a:latin typeface="Calisto MT" panose="02040603050505030304" pitchFamily="18" charset="0"/>
                <a:cs typeface="Times New Roman" pitchFamily="18" charset="0"/>
              </a:rPr>
              <a:t/>
            </a:r>
            <a:br>
              <a:rPr lang="ro-RO" altLang="ro-RO" dirty="0">
                <a:latin typeface="Calisto MT" panose="02040603050505030304" pitchFamily="18" charset="0"/>
                <a:cs typeface="Times New Roman" pitchFamily="18" charset="0"/>
              </a:rPr>
            </a:br>
            <a:r>
              <a:rPr lang="en-US" altLang="ro-RO" sz="3200" dirty="0">
                <a:effectLst>
                  <a:outerShdw blurRad="38100" dist="38100" dir="2700000" algn="tl">
                    <a:srgbClr val="C0C0C0"/>
                  </a:outerShdw>
                </a:effectLst>
                <a:latin typeface="Tahoma" pitchFamily="34" charset="0"/>
                <a:cs typeface="Arial" charset="0"/>
              </a:rPr>
              <a:t/>
            </a:r>
            <a:br>
              <a:rPr lang="en-US" altLang="ro-RO" sz="3200" dirty="0">
                <a:effectLst>
                  <a:outerShdw blurRad="38100" dist="38100" dir="2700000" algn="tl">
                    <a:srgbClr val="C0C0C0"/>
                  </a:outerShdw>
                </a:effectLst>
                <a:latin typeface="Tahoma" pitchFamily="34" charset="0"/>
                <a:cs typeface="Arial" charset="0"/>
              </a:rPr>
            </a:br>
            <a:r>
              <a:rPr lang="ro-RO" altLang="ro-RO" dirty="0">
                <a:effectLst>
                  <a:outerShdw blurRad="38100" dist="38100" dir="2700000" algn="tl">
                    <a:srgbClr val="C0C0C0"/>
                  </a:outerShdw>
                </a:effectLst>
                <a:latin typeface="Tahoma" pitchFamily="34" charset="0"/>
                <a:cs typeface="Arial" charset="0"/>
              </a:rPr>
              <a:t/>
            </a:r>
            <a:br>
              <a:rPr lang="ro-RO" altLang="ro-RO" dirty="0">
                <a:effectLst>
                  <a:outerShdw blurRad="38100" dist="38100" dir="2700000" algn="tl">
                    <a:srgbClr val="C0C0C0"/>
                  </a:outerShdw>
                </a:effectLst>
                <a:latin typeface="Tahoma" pitchFamily="34" charset="0"/>
                <a:cs typeface="Arial" charset="0"/>
              </a:rPr>
            </a:br>
            <a:endParaRPr lang="ro-RO" dirty="0"/>
          </a:p>
        </p:txBody>
      </p:sp>
      <p:sp>
        <p:nvSpPr>
          <p:cNvPr id="3" name="Content Placeholder 2"/>
          <p:cNvSpPr>
            <a:spLocks noGrp="1"/>
          </p:cNvSpPr>
          <p:nvPr>
            <p:ph idx="1"/>
          </p:nvPr>
        </p:nvSpPr>
        <p:spPr>
          <a:xfrm>
            <a:off x="1724297" y="1645921"/>
            <a:ext cx="9307286" cy="4894216"/>
          </a:xfrm>
        </p:spPr>
        <p:txBody>
          <a:bodyPr>
            <a:normAutofit fontScale="55000" lnSpcReduction="20000"/>
          </a:bodyPr>
          <a:lstStyle/>
          <a:p>
            <a:pPr>
              <a:defRPr/>
            </a:pPr>
            <a:endParaRPr lang="ro-RO" altLang="ro-RO" sz="29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a:defRPr/>
            </a:pPr>
            <a:r>
              <a:rPr lang="ro-RO"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rPr>
              <a:t>Învățământul bilingv - limba franceză</a:t>
            </a:r>
            <a:r>
              <a:rPr lang="en-US"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rPr>
              <a:t>:</a:t>
            </a:r>
            <a:endParaRPr lang="ro-RO"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r>
              <a:rPr lang="ro-RO" altLang="ro-RO" sz="2900" dirty="0">
                <a:latin typeface="Calisto MT" panose="02040603050505030304" pitchFamily="18" charset="0"/>
                <a:ea typeface="Tahoma" panose="020B0604030504040204" pitchFamily="34" charset="0"/>
                <a:cs typeface="Tahoma" panose="020B0604030504040204" pitchFamily="34" charset="0"/>
              </a:rPr>
              <a:t> ●</a:t>
            </a:r>
            <a:r>
              <a:rPr lang="ro-RO" altLang="ro-RO" sz="2900" dirty="0">
                <a:solidFill>
                  <a:srgbClr val="FFFFFF"/>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 </a:t>
            </a:r>
            <a:r>
              <a:rPr lang="pt-BR" altLang="ro-RO" sz="2900" dirty="0">
                <a:latin typeface="Calisto MT" panose="02040603050505030304" pitchFamily="18" charset="0"/>
                <a:ea typeface="Tahoma" panose="020B0604030504040204" pitchFamily="34" charset="0"/>
                <a:cs typeface="Tahoma" panose="020B0604030504040204" pitchFamily="34" charset="0"/>
              </a:rPr>
              <a:t>Anexele nr. 1, 2 </a:t>
            </a:r>
            <a:r>
              <a:rPr lang="ro-RO" altLang="ro-RO" sz="2900" dirty="0">
                <a:latin typeface="Calisto MT" panose="02040603050505030304" pitchFamily="18" charset="0"/>
                <a:ea typeface="Tahoma" panose="020B0604030504040204" pitchFamily="34" charset="0"/>
                <a:cs typeface="Tahoma" panose="020B0604030504040204" pitchFamily="34" charset="0"/>
              </a:rPr>
              <a:t>și 3</a:t>
            </a:r>
            <a:r>
              <a:rPr lang="pt-BR" altLang="ro-RO" sz="2900" dirty="0">
                <a:latin typeface="Calisto MT" panose="02040603050505030304" pitchFamily="18" charset="0"/>
                <a:ea typeface="Tahoma" panose="020B0604030504040204" pitchFamily="34" charset="0"/>
                <a:cs typeface="Tahoma" panose="020B0604030504040204" pitchFamily="34" charset="0"/>
              </a:rPr>
              <a:t>  la Ordinul ministrului nr. 5241/01.09.2008  privind </a:t>
            </a:r>
            <a:r>
              <a:rPr lang="ro-RO" altLang="ro-RO" sz="2900" dirty="0">
                <a:latin typeface="Calisto MT" panose="02040603050505030304" pitchFamily="18" charset="0"/>
                <a:ea typeface="Tahoma" panose="020B0604030504040204" pitchFamily="34" charset="0"/>
                <a:cs typeface="Tahoma" panose="020B0604030504040204" pitchFamily="34" charset="0"/>
              </a:rPr>
              <a:t>aprobarea</a:t>
            </a:r>
            <a:r>
              <a:rPr lang="ro-RO" altLang="ro-RO" sz="2900" i="1" dirty="0">
                <a:latin typeface="Calisto MT" panose="02040603050505030304" pitchFamily="18" charset="0"/>
                <a:ea typeface="Tahoma" panose="020B0604030504040204" pitchFamily="34" charset="0"/>
                <a:cs typeface="Tahoma" panose="020B0604030504040204" pitchFamily="34" charset="0"/>
              </a:rPr>
              <a:t> </a:t>
            </a:r>
            <a:r>
              <a:rPr lang="ro-RO" altLang="ro-RO" sz="2900" dirty="0">
                <a:latin typeface="Calisto MT" panose="02040603050505030304" pitchFamily="18" charset="0"/>
                <a:ea typeface="Tahoma" panose="020B0604030504040204" pitchFamily="34" charset="0"/>
                <a:cs typeface="Tahoma" panose="020B0604030504040204" pitchFamily="34" charset="0"/>
              </a:rPr>
              <a:t>Programelor </a:t>
            </a:r>
            <a:r>
              <a:rPr lang="ro-RO" altLang="ro-RO" sz="2900" dirty="0" err="1">
                <a:latin typeface="Calisto MT" panose="02040603050505030304" pitchFamily="18" charset="0"/>
                <a:ea typeface="Tahoma" panose="020B0604030504040204" pitchFamily="34" charset="0"/>
                <a:cs typeface="Tahoma" panose="020B0604030504040204" pitchFamily="34" charset="0"/>
              </a:rPr>
              <a:t>şcolare</a:t>
            </a:r>
            <a:r>
              <a:rPr lang="ro-RO" altLang="ro-RO" sz="2900" dirty="0">
                <a:latin typeface="Calisto MT" panose="02040603050505030304" pitchFamily="18" charset="0"/>
                <a:ea typeface="Tahoma" panose="020B0604030504040204" pitchFamily="34" charset="0"/>
                <a:cs typeface="Tahoma" panose="020B0604030504040204" pitchFamily="34" charset="0"/>
              </a:rPr>
              <a:t> pentru </a:t>
            </a:r>
            <a:r>
              <a:rPr lang="ro-RO" altLang="ro-RO" sz="2900" dirty="0" err="1">
                <a:latin typeface="Calisto MT" panose="02040603050505030304" pitchFamily="18" charset="0"/>
                <a:ea typeface="Tahoma" panose="020B0604030504040204" pitchFamily="34" charset="0"/>
                <a:cs typeface="Tahoma" panose="020B0604030504040204" pitchFamily="34" charset="0"/>
              </a:rPr>
              <a:t>învăţământul</a:t>
            </a:r>
            <a:r>
              <a:rPr lang="ro-RO" altLang="ro-RO" sz="2900" dirty="0">
                <a:latin typeface="Calisto MT" panose="02040603050505030304" pitchFamily="18" charset="0"/>
                <a:ea typeface="Tahoma" panose="020B0604030504040204" pitchFamily="34" charset="0"/>
                <a:cs typeface="Tahoma" panose="020B0604030504040204" pitchFamily="34" charset="0"/>
              </a:rPr>
              <a:t> liceal – clase cu program de studiu în regim bilingv, limba franceză, la disciplinele: Geografia </a:t>
            </a:r>
            <a:r>
              <a:rPr lang="ro-RO" altLang="ro-RO" sz="2900" dirty="0" err="1">
                <a:latin typeface="Calisto MT" panose="02040603050505030304" pitchFamily="18" charset="0"/>
                <a:ea typeface="Tahoma" panose="020B0604030504040204" pitchFamily="34" charset="0"/>
                <a:cs typeface="Tahoma" panose="020B0604030504040204" pitchFamily="34" charset="0"/>
              </a:rPr>
              <a:t>Franţei</a:t>
            </a:r>
            <a:r>
              <a:rPr lang="ro-RO" altLang="ro-RO" sz="2900" dirty="0">
                <a:latin typeface="Calisto MT" panose="02040603050505030304" pitchFamily="18" charset="0"/>
                <a:ea typeface="Tahoma" panose="020B0604030504040204" pitchFamily="34" charset="0"/>
                <a:cs typeface="Tahoma" panose="020B0604030504040204" pitchFamily="34" charset="0"/>
              </a:rPr>
              <a:t>, clasa a IX-a; Istoria </a:t>
            </a:r>
            <a:r>
              <a:rPr lang="ro-RO" altLang="ro-RO" sz="2900" dirty="0" err="1">
                <a:latin typeface="Calisto MT" panose="02040603050505030304" pitchFamily="18" charset="0"/>
                <a:ea typeface="Tahoma" panose="020B0604030504040204" pitchFamily="34" charset="0"/>
                <a:cs typeface="Tahoma" panose="020B0604030504040204" pitchFamily="34" charset="0"/>
              </a:rPr>
              <a:t>Franţei</a:t>
            </a:r>
            <a:r>
              <a:rPr lang="ro-RO" altLang="ro-RO" sz="2900" dirty="0">
                <a:latin typeface="Calisto MT" panose="02040603050505030304" pitchFamily="18" charset="0"/>
                <a:ea typeface="Tahoma" panose="020B0604030504040204" pitchFamily="34" charset="0"/>
                <a:cs typeface="Tahoma" panose="020B0604030504040204" pitchFamily="34" charset="0"/>
              </a:rPr>
              <a:t>, clasa a X-a, Elemente de cultură </a:t>
            </a:r>
            <a:r>
              <a:rPr lang="ro-RO" altLang="ro-RO" sz="2900" dirty="0" err="1">
                <a:latin typeface="Calisto MT" panose="02040603050505030304" pitchFamily="18" charset="0"/>
                <a:ea typeface="Tahoma" panose="020B0604030504040204" pitchFamily="34" charset="0"/>
                <a:cs typeface="Tahoma" panose="020B0604030504040204" pitchFamily="34" charset="0"/>
              </a:rPr>
              <a:t>şi</a:t>
            </a:r>
            <a:r>
              <a:rPr lang="ro-RO" altLang="ro-RO" sz="2900" dirty="0">
                <a:latin typeface="Calisto MT" panose="02040603050505030304" pitchFamily="18" charset="0"/>
                <a:ea typeface="Tahoma" panose="020B0604030504040204" pitchFamily="34" charset="0"/>
                <a:cs typeface="Tahoma" panose="020B0604030504040204" pitchFamily="34" charset="0"/>
              </a:rPr>
              <a:t> </a:t>
            </a:r>
            <a:r>
              <a:rPr lang="ro-RO" altLang="ro-RO" sz="2900" dirty="0" err="1">
                <a:latin typeface="Calisto MT" panose="02040603050505030304" pitchFamily="18" charset="0"/>
                <a:ea typeface="Tahoma" panose="020B0604030504040204" pitchFamily="34" charset="0"/>
                <a:cs typeface="Tahoma" panose="020B0604030504040204" pitchFamily="34" charset="0"/>
              </a:rPr>
              <a:t>civilizaţie</a:t>
            </a:r>
            <a:r>
              <a:rPr lang="ro-RO" altLang="ro-RO" sz="2900" dirty="0">
                <a:latin typeface="Calisto MT" panose="02040603050505030304" pitchFamily="18" charset="0"/>
                <a:ea typeface="Tahoma" panose="020B0604030504040204" pitchFamily="34" charset="0"/>
                <a:cs typeface="Tahoma" panose="020B0604030504040204" pitchFamily="34" charset="0"/>
              </a:rPr>
              <a:t> franceză, clasa a XI-a </a:t>
            </a:r>
            <a:r>
              <a:rPr lang="ro-RO" altLang="ro-RO" sz="2900" dirty="0" err="1">
                <a:latin typeface="Calisto MT" panose="02040603050505030304" pitchFamily="18" charset="0"/>
                <a:ea typeface="Tahoma" panose="020B0604030504040204" pitchFamily="34" charset="0"/>
                <a:cs typeface="Tahoma" panose="020B0604030504040204" pitchFamily="34" charset="0"/>
              </a:rPr>
              <a:t>şi</a:t>
            </a:r>
            <a:r>
              <a:rPr lang="ro-RO" altLang="ro-RO" sz="2900" dirty="0">
                <a:latin typeface="Calisto MT" panose="02040603050505030304" pitchFamily="18" charset="0"/>
                <a:ea typeface="Tahoma" panose="020B0604030504040204" pitchFamily="34" charset="0"/>
                <a:cs typeface="Tahoma" panose="020B0604030504040204" pitchFamily="34" charset="0"/>
              </a:rPr>
              <a:t> a XII-a</a:t>
            </a:r>
            <a:r>
              <a:rPr lang="pt-BR" altLang="ro-RO" sz="2900" dirty="0">
                <a:latin typeface="Calisto MT" panose="02040603050505030304" pitchFamily="18" charset="0"/>
                <a:ea typeface="Tahoma" panose="020B0604030504040204" pitchFamily="34" charset="0"/>
                <a:cs typeface="Tahoma" panose="020B0604030504040204" pitchFamily="34" charset="0"/>
              </a:rPr>
              <a:t> </a:t>
            </a:r>
            <a:endParaRPr lang="ro-RO" altLang="ro-RO" sz="2900" dirty="0">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endParaRPr lang="ro-RO" altLang="ro-RO" sz="2900" dirty="0">
              <a:latin typeface="Calisto MT" panose="02040603050505030304" pitchFamily="18" charset="0"/>
              <a:ea typeface="Tahoma" panose="020B0604030504040204" pitchFamily="34" charset="0"/>
              <a:cs typeface="Tahoma" panose="020B0604030504040204" pitchFamily="34" charset="0"/>
            </a:endParaRPr>
          </a:p>
          <a:p>
            <a:pPr algn="just">
              <a:defRPr/>
            </a:pPr>
            <a:r>
              <a:rPr lang="ro-RO"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rPr>
              <a:t>Învățământul bilingv francofon</a:t>
            </a:r>
            <a:r>
              <a:rPr lang="en-US" altLang="ro-RO" sz="2900" dirty="0">
                <a:solidFill>
                  <a:srgbClr val="FF0000"/>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a:t>
            </a:r>
            <a:endParaRPr lang="ro-RO"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r>
              <a:rPr lang="ro-RO" altLang="ro-RO" sz="2900" dirty="0">
                <a:latin typeface="Calisto MT" panose="02040603050505030304" pitchFamily="18" charset="0"/>
                <a:ea typeface="Tahoma" panose="020B0604030504040204" pitchFamily="34" charset="0"/>
                <a:cs typeface="Tahoma" panose="020B0604030504040204" pitchFamily="34" charset="0"/>
              </a:rPr>
              <a:t>● Ordinul ministrului educației, cercetării, tineretului și sportului nr. 5348/ 07.09.2011 privind aprobarea  </a:t>
            </a:r>
            <a:r>
              <a:rPr lang="vi-VN" altLang="ro-RO" sz="2900" dirty="0">
                <a:latin typeface="Tahoma" panose="020B0604030504040204" pitchFamily="34" charset="0"/>
                <a:ea typeface="Tahoma" panose="020B0604030504040204" pitchFamily="34" charset="0"/>
                <a:cs typeface="Tahoma" panose="020B0604030504040204" pitchFamily="34" charset="0"/>
              </a:rPr>
              <a:t>Programelor de Limbă și civilizație franceză</a:t>
            </a:r>
            <a:r>
              <a:rPr lang="ro-RO" altLang="ro-RO" sz="2900" dirty="0">
                <a:latin typeface="Calisto MT" panose="02040603050505030304" pitchFamily="18" charset="0"/>
                <a:ea typeface="Tahoma" panose="020B0604030504040204" pitchFamily="34" charset="0"/>
                <a:cs typeface="Tahoma" panose="020B0604030504040204" pitchFamily="34" charset="0"/>
              </a:rPr>
              <a:t> – curriculum diferențiat </a:t>
            </a:r>
            <a:r>
              <a:rPr lang="vi-VN" altLang="ro-RO" sz="2900" dirty="0">
                <a:latin typeface="Tahoma" panose="020B0604030504040204" pitchFamily="34" charset="0"/>
                <a:ea typeface="Tahoma" panose="020B0604030504040204" pitchFamily="34" charset="0"/>
                <a:cs typeface="Tahoma" panose="020B0604030504040204" pitchFamily="34" charset="0"/>
              </a:rPr>
              <a:t> </a:t>
            </a:r>
            <a:r>
              <a:rPr lang="ro-RO" altLang="ro-RO" sz="2900" dirty="0">
                <a:latin typeface="Calisto MT" panose="02040603050505030304" pitchFamily="18" charset="0"/>
                <a:ea typeface="Tahoma" panose="020B0604030504040204" pitchFamily="34" charset="0"/>
                <a:cs typeface="Tahoma" panose="020B0604030504040204" pitchFamily="34" charset="0"/>
              </a:rPr>
              <a:t>(clasele a IX- a – a XII-a) </a:t>
            </a:r>
            <a:r>
              <a:rPr lang="vi-VN" altLang="ro-RO" sz="2900" dirty="0">
                <a:latin typeface="Tahoma" panose="020B0604030504040204" pitchFamily="34" charset="0"/>
                <a:ea typeface="Tahoma" panose="020B0604030504040204" pitchFamily="34" charset="0"/>
                <a:cs typeface="Tahoma" panose="020B0604030504040204" pitchFamily="34" charset="0"/>
              </a:rPr>
              <a:t>și a Programelor de Discipline non lingvistice</a:t>
            </a:r>
            <a:r>
              <a:rPr lang="ro-RO" altLang="ro-RO" sz="2900" dirty="0">
                <a:latin typeface="Calisto MT" panose="02040603050505030304" pitchFamily="18" charset="0"/>
                <a:ea typeface="Tahoma" panose="020B0604030504040204" pitchFamily="34" charset="0"/>
                <a:cs typeface="Tahoma" panose="020B0604030504040204" pitchFamily="34" charset="0"/>
              </a:rPr>
              <a:t> – curriculum diferențiat (clasele a XI-a și a XII-a) </a:t>
            </a:r>
            <a:r>
              <a:rPr lang="vi-VN" altLang="ro-RO" sz="2900" dirty="0">
                <a:latin typeface="Tahoma" panose="020B0604030504040204" pitchFamily="34" charset="0"/>
                <a:ea typeface="Tahoma" panose="020B0604030504040204" pitchFamily="34" charset="0"/>
                <a:cs typeface="Tahoma" panose="020B0604030504040204" pitchFamily="34" charset="0"/>
              </a:rPr>
              <a:t> pentru elevii secțiilor bilingve francofone incluse în proiectul bilateral franco-român “De la învățământul bilingv către filierele universitare francofone” </a:t>
            </a:r>
            <a:endParaRPr lang="ro-RO" altLang="ro-RO" sz="2900" dirty="0">
              <a:latin typeface="Calisto MT" panose="02040603050505030304" pitchFamily="18" charset="0"/>
              <a:ea typeface="Tahoma" panose="020B0604030504040204" pitchFamily="34" charset="0"/>
              <a:cs typeface="Tahoma" panose="020B0604030504040204" pitchFamily="34" charset="0"/>
            </a:endParaRPr>
          </a:p>
          <a:p>
            <a:pPr algn="just">
              <a:defRPr/>
            </a:pPr>
            <a:endParaRPr lang="ro-RO" altLang="ro-RO" sz="2900" dirty="0">
              <a:latin typeface="Calisto MT" panose="02040603050505030304" pitchFamily="18" charset="0"/>
              <a:ea typeface="Tahoma" panose="020B0604030504040204" pitchFamily="34" charset="0"/>
              <a:cs typeface="Tahoma" panose="020B0604030504040204" pitchFamily="34" charset="0"/>
            </a:endParaRPr>
          </a:p>
          <a:p>
            <a:pPr algn="just">
              <a:defRPr/>
            </a:pPr>
            <a:r>
              <a:rPr lang="ro-RO" altLang="ro-RO" sz="2900" dirty="0">
                <a:solidFill>
                  <a:srgbClr val="FF0000"/>
                </a:solidFill>
                <a:latin typeface="Calisto MT" panose="02040603050505030304" pitchFamily="18" charset="0"/>
                <a:ea typeface="Tahoma" panose="020B0604030504040204" pitchFamily="34" charset="0"/>
                <a:cs typeface="Tahoma" panose="020B0604030504040204" pitchFamily="34" charset="0"/>
              </a:rPr>
              <a:t>Învățământul bilingv spaniol</a:t>
            </a:r>
            <a:r>
              <a:rPr lang="en-US" altLang="ro-RO" sz="2900" dirty="0">
                <a:solidFill>
                  <a:srgbClr val="FF0000"/>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a:t>
            </a:r>
            <a:endParaRPr lang="ro-RO" altLang="ro-RO" sz="2900" dirty="0">
              <a:solidFill>
                <a:srgbClr val="FF0000"/>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r>
              <a:rPr lang="ro-RO" altLang="ro-RO" sz="2900" dirty="0">
                <a:latin typeface="Calisto MT" panose="02040603050505030304" pitchFamily="18" charset="0"/>
                <a:ea typeface="Tahoma" panose="020B0604030504040204" pitchFamily="34" charset="0"/>
                <a:cs typeface="Tahoma" panose="020B0604030504040204" pitchFamily="34" charset="0"/>
              </a:rPr>
              <a:t>● </a:t>
            </a:r>
            <a:r>
              <a:rPr lang="vi-VN" altLang="ro-RO" sz="2900" dirty="0">
                <a:latin typeface="Tahoma" panose="020B0604030504040204" pitchFamily="34" charset="0"/>
                <a:ea typeface="Tahoma" panose="020B0604030504040204" pitchFamily="34" charset="0"/>
                <a:cs typeface="Tahoma" panose="020B0604030504040204" pitchFamily="34" charset="0"/>
              </a:rPr>
              <a:t>Ordinul ministrului educaţiei, cercetării şi inovării nr. 4354/2009</a:t>
            </a:r>
            <a:r>
              <a:rPr lang="ro-RO" altLang="ro-RO" sz="2900" dirty="0">
                <a:latin typeface="Calisto MT" panose="02040603050505030304" pitchFamily="18" charset="0"/>
                <a:ea typeface="Tahoma" panose="020B0604030504040204" pitchFamily="34" charset="0"/>
                <a:cs typeface="Tahoma" panose="020B0604030504040204" pitchFamily="34" charset="0"/>
              </a:rPr>
              <a:t> – Art. 4</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ro-RO"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Programa</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şcolară</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pentru</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secţiile</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bilingve</a:t>
            </a:r>
            <a:r>
              <a:rPr lang="en-US" altLang="ro-RO" sz="2900" dirty="0">
                <a:latin typeface="Calisto MT" panose="02040603050505030304" pitchFamily="18" charset="0"/>
                <a:ea typeface="Tahoma" panose="020B0604030504040204" pitchFamily="34" charset="0"/>
                <a:cs typeface="Tahoma" panose="020B0604030504040204" pitchFamily="34" charset="0"/>
              </a:rPr>
              <a:t> - </a:t>
            </a:r>
            <a:r>
              <a:rPr lang="en-US" altLang="ro-RO" sz="2900" dirty="0" err="1">
                <a:latin typeface="Calisto MT" panose="02040603050505030304" pitchFamily="18" charset="0"/>
                <a:ea typeface="Tahoma" panose="020B0604030504040204" pitchFamily="34" charset="0"/>
                <a:cs typeface="Tahoma" panose="020B0604030504040204" pitchFamily="34" charset="0"/>
              </a:rPr>
              <a:t>Limba</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spaniolă</a:t>
            </a:r>
            <a:r>
              <a:rPr lang="en-US" altLang="ro-RO" sz="2900" dirty="0">
                <a:latin typeface="Calisto MT" panose="02040603050505030304" pitchFamily="18" charset="0"/>
                <a:ea typeface="Tahoma" panose="020B0604030504040204" pitchFamily="34" charset="0"/>
                <a:cs typeface="Tahoma" panose="020B0604030504040204" pitchFamily="34" charset="0"/>
              </a:rPr>
              <a:t> - </a:t>
            </a:r>
            <a:r>
              <a:rPr lang="en-US" altLang="ro-RO" sz="2900" dirty="0" err="1">
                <a:latin typeface="Calisto MT" panose="02040603050505030304" pitchFamily="18" charset="0"/>
                <a:ea typeface="Tahoma" panose="020B0604030504040204" pitchFamily="34" charset="0"/>
                <a:cs typeface="Tahoma" panose="020B0604030504040204" pitchFamily="34" charset="0"/>
              </a:rPr>
              <a:t>Cultură</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şi</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civilizaţie</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spaniolă</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pentru</a:t>
            </a:r>
            <a:r>
              <a:rPr lang="en-US" altLang="ro-RO" sz="2900" dirty="0">
                <a:latin typeface="Calisto MT" panose="02040603050505030304" pitchFamily="18" charset="0"/>
                <a:ea typeface="Tahoma" panose="020B0604030504040204" pitchFamily="34" charset="0"/>
                <a:cs typeface="Tahoma" panose="020B0604030504040204" pitchFamily="34" charset="0"/>
              </a:rPr>
              <a:t> </a:t>
            </a:r>
            <a:r>
              <a:rPr lang="en-US" altLang="ro-RO" sz="2900" dirty="0" err="1">
                <a:latin typeface="Calisto MT" panose="02040603050505030304" pitchFamily="18" charset="0"/>
                <a:ea typeface="Tahoma" panose="020B0604030504040204" pitchFamily="34" charset="0"/>
                <a:cs typeface="Tahoma" panose="020B0604030504040204" pitchFamily="34" charset="0"/>
              </a:rPr>
              <a:t>examenul</a:t>
            </a:r>
            <a:r>
              <a:rPr lang="en-US" altLang="ro-RO" sz="2900" dirty="0">
                <a:latin typeface="Calisto MT" panose="02040603050505030304" pitchFamily="18" charset="0"/>
                <a:ea typeface="Tahoma" panose="020B0604030504040204" pitchFamily="34" charset="0"/>
                <a:cs typeface="Tahoma" panose="020B0604030504040204" pitchFamily="34" charset="0"/>
              </a:rPr>
              <a:t> de </a:t>
            </a:r>
            <a:r>
              <a:rPr lang="en-US" altLang="ro-RO" sz="2900" dirty="0" err="1">
                <a:latin typeface="Calisto MT" panose="02040603050505030304" pitchFamily="18" charset="0"/>
                <a:ea typeface="Tahoma" panose="020B0604030504040204" pitchFamily="34" charset="0"/>
                <a:cs typeface="Tahoma" panose="020B0604030504040204" pitchFamily="34" charset="0"/>
              </a:rPr>
              <a:t>bacalaureat</a:t>
            </a:r>
            <a:endParaRPr lang="en-US" altLang="ro-RO" sz="2900" dirty="0">
              <a:latin typeface="Calisto MT" panose="02040603050505030304" pitchFamily="18" charset="0"/>
              <a:ea typeface="Tahoma" panose="020B0604030504040204" pitchFamily="34" charset="0"/>
              <a:cs typeface="Tahoma" panose="020B0604030504040204" pitchFamily="34" charset="0"/>
            </a:endParaRPr>
          </a:p>
          <a:p>
            <a:endParaRPr lang="ro-RO" dirty="0">
              <a:latin typeface="Calisto MT" panose="02040603050505030304" pitchFamily="18" charset="0"/>
            </a:endParaRPr>
          </a:p>
        </p:txBody>
      </p:sp>
    </p:spTree>
    <p:extLst>
      <p:ext uri="{BB962C8B-B14F-4D97-AF65-F5344CB8AC3E}">
        <p14:creationId xmlns:p14="http://schemas.microsoft.com/office/powerpoint/2010/main" val="4245233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ro-RO" altLang="ro-RO" b="1" dirty="0">
                <a:solidFill>
                  <a:schemeClr val="accent1"/>
                </a:solidFill>
                <a:latin typeface="Times New Roman" pitchFamily="18" charset="0"/>
                <a:cs typeface="Times New Roman" pitchFamily="18" charset="0"/>
              </a:rPr>
              <a:t>PROGRAMELE ŞCOLARE PENTRU ÎNVĂȚĂMÂNTUL BILINGV VALABILE ÎN ANUL ŞCOLAR 2018 – 2019</a:t>
            </a:r>
            <a:endParaRPr lang="ro-RO" b="1" dirty="0">
              <a:solidFill>
                <a:schemeClr val="accent1"/>
              </a:solidFill>
            </a:endParaRPr>
          </a:p>
        </p:txBody>
      </p:sp>
      <p:sp>
        <p:nvSpPr>
          <p:cNvPr id="3" name="Content Placeholder 2"/>
          <p:cNvSpPr>
            <a:spLocks noGrp="1"/>
          </p:cNvSpPr>
          <p:nvPr>
            <p:ph idx="1"/>
          </p:nvPr>
        </p:nvSpPr>
        <p:spPr>
          <a:xfrm>
            <a:off x="2142309" y="2133600"/>
            <a:ext cx="9362303" cy="3777622"/>
          </a:xfrm>
        </p:spPr>
        <p:txBody>
          <a:bodyPr>
            <a:normAutofit lnSpcReduction="10000"/>
          </a:bodyPr>
          <a:lstStyle/>
          <a:p>
            <a:pPr marL="0" indent="0" algn="just">
              <a:buNone/>
              <a:defRPr/>
            </a:pPr>
            <a:endParaRPr lang="ro-RO" altLang="ro-RO" dirty="0">
              <a:latin typeface="Arial" charset="0"/>
              <a:cs typeface="Arial" charset="0"/>
            </a:endParaRPr>
          </a:p>
          <a:p>
            <a:pPr algn="just">
              <a:defRPr/>
            </a:pPr>
            <a:r>
              <a:rPr lang="ro-RO" altLang="ro-RO" sz="2200" dirty="0">
                <a:solidFill>
                  <a:srgbClr val="FF0000"/>
                </a:solidFill>
                <a:latin typeface="Calisto MT" panose="02040603050505030304" pitchFamily="18" charset="0"/>
                <a:ea typeface="Tahoma" panose="020B0604030504040204" pitchFamily="34" charset="0"/>
                <a:cs typeface="Tahoma" panose="020B0604030504040204" pitchFamily="34" charset="0"/>
              </a:rPr>
              <a:t>Învățământul bilingv - limba italiană</a:t>
            </a:r>
            <a:r>
              <a:rPr lang="en-US" altLang="ro-RO" sz="2200" dirty="0">
                <a:solidFill>
                  <a:srgbClr val="FF0000"/>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a:t>
            </a:r>
            <a:endParaRPr lang="ro-RO" altLang="ro-RO" sz="2200" dirty="0">
              <a:solidFill>
                <a:srgbClr val="FF0000"/>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r>
              <a:rPr lang="ro-RO" altLang="ro-RO" dirty="0">
                <a:latin typeface="Calisto MT" panose="02040603050505030304" pitchFamily="18" charset="0"/>
                <a:ea typeface="Tahoma" panose="020B0604030504040204" pitchFamily="34" charset="0"/>
                <a:cs typeface="Tahoma" panose="020B0604030504040204" pitchFamily="34" charset="0"/>
              </a:rPr>
              <a:t>● O</a:t>
            </a:r>
            <a:r>
              <a:rPr lang="en-US" altLang="ro-RO" dirty="0" err="1">
                <a:latin typeface="Calisto MT" panose="02040603050505030304" pitchFamily="18" charset="0"/>
                <a:ea typeface="Tahoma" panose="020B0604030504040204" pitchFamily="34" charset="0"/>
                <a:cs typeface="Tahoma" panose="020B0604030504040204" pitchFamily="34" charset="0"/>
              </a:rPr>
              <a:t>rdinul</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ministrului</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educa</a:t>
            </a:r>
            <a:r>
              <a:rPr lang="ro-RO" altLang="ro-RO" dirty="0">
                <a:latin typeface="Calisto MT" panose="02040603050505030304" pitchFamily="18" charset="0"/>
                <a:ea typeface="Tahoma" panose="020B0604030504040204" pitchFamily="34" charset="0"/>
                <a:cs typeface="Tahoma" panose="020B0604030504040204" pitchFamily="34" charset="0"/>
              </a:rPr>
              <a:t>ț</a:t>
            </a:r>
            <a:r>
              <a:rPr lang="en-US" altLang="ro-RO" dirty="0" err="1">
                <a:latin typeface="Calisto MT" panose="02040603050505030304" pitchFamily="18" charset="0"/>
                <a:ea typeface="Tahoma" panose="020B0604030504040204" pitchFamily="34" charset="0"/>
                <a:cs typeface="Tahoma" panose="020B0604030504040204" pitchFamily="34" charset="0"/>
              </a:rPr>
              <a:t>iei</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ro-RO" altLang="ro-RO" dirty="0">
                <a:latin typeface="Calisto MT" panose="02040603050505030304" pitchFamily="18" charset="0"/>
                <a:ea typeface="Tahoma" panose="020B0604030504040204" pitchFamily="34" charset="0"/>
                <a:cs typeface="Tahoma" panose="020B0604030504040204" pitchFamily="34" charset="0"/>
              </a:rPr>
              <a:t>naționale nr. 5023/12.09.2013 privind aprobarea Programelor școlare pentru învățământul liceal – clase cu program de studiu în regim bilingv, limba italiană, la disciplina: </a:t>
            </a:r>
            <a:r>
              <a:rPr lang="en-US" altLang="ro-RO" dirty="0" err="1">
                <a:latin typeface="Calisto MT" panose="02040603050505030304" pitchFamily="18" charset="0"/>
                <a:ea typeface="Tahoma" panose="020B0604030504040204" pitchFamily="34" charset="0"/>
                <a:cs typeface="Tahoma" panose="020B0604030504040204" pitchFamily="34" charset="0"/>
              </a:rPr>
              <a:t>Limba</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italiană</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clasele</a:t>
            </a:r>
            <a:r>
              <a:rPr lang="en-US" altLang="ro-RO" dirty="0">
                <a:latin typeface="Calisto MT" panose="02040603050505030304" pitchFamily="18" charset="0"/>
                <a:ea typeface="Tahoma" panose="020B0604030504040204" pitchFamily="34" charset="0"/>
                <a:cs typeface="Tahoma" panose="020B0604030504040204" pitchFamily="34" charset="0"/>
              </a:rPr>
              <a:t> a IX-a – a XII-a</a:t>
            </a:r>
          </a:p>
          <a:p>
            <a:pPr algn="just">
              <a:defRPr/>
            </a:pPr>
            <a:endParaRPr lang="en-US" altLang="ro-RO" sz="2400" dirty="0">
              <a:latin typeface="Calisto MT" panose="02040603050505030304" pitchFamily="18" charset="0"/>
              <a:ea typeface="Tahoma" panose="020B0604030504040204" pitchFamily="34" charset="0"/>
              <a:cs typeface="Tahoma" panose="020B0604030504040204" pitchFamily="34" charset="0"/>
            </a:endParaRPr>
          </a:p>
          <a:p>
            <a:pPr algn="just">
              <a:defRPr/>
            </a:pPr>
            <a:r>
              <a:rPr lang="ro-RO" altLang="ro-RO" sz="2200" dirty="0">
                <a:solidFill>
                  <a:srgbClr val="FF0000"/>
                </a:solidFill>
                <a:latin typeface="Calisto MT" panose="02040603050505030304" pitchFamily="18" charset="0"/>
                <a:ea typeface="Tahoma" panose="020B0604030504040204" pitchFamily="34" charset="0"/>
                <a:cs typeface="Tahoma" panose="020B0604030504040204" pitchFamily="34" charset="0"/>
              </a:rPr>
              <a:t>Învățământul bilingv - limba portugheză</a:t>
            </a:r>
            <a:r>
              <a:rPr lang="en-US" altLang="ro-RO" sz="2200" dirty="0">
                <a:solidFill>
                  <a:srgbClr val="FF0000"/>
                </a:solidFill>
                <a:latin typeface="Calisto MT" panose="02040603050505030304" pitchFamily="18" charset="0"/>
                <a:ea typeface="Tahoma" panose="020B0604030504040204" pitchFamily="34" charset="0"/>
                <a:cs typeface="Tahoma" panose="020B0604030504040204" pitchFamily="34" charset="0"/>
              </a:rPr>
              <a:t>:</a:t>
            </a:r>
            <a:endParaRPr lang="ro-RO" altLang="ro-RO" sz="2200" dirty="0">
              <a:solidFill>
                <a:srgbClr val="FF0000"/>
              </a:solidFill>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r>
              <a:rPr lang="ro-RO" altLang="ro-RO" dirty="0">
                <a:latin typeface="Calisto MT" panose="02040603050505030304" pitchFamily="18" charset="0"/>
                <a:ea typeface="Tahoma" panose="020B0604030504040204" pitchFamily="34" charset="0"/>
                <a:cs typeface="Tahoma" panose="020B0604030504040204" pitchFamily="34" charset="0"/>
              </a:rPr>
              <a:t>● O</a:t>
            </a:r>
            <a:r>
              <a:rPr lang="en-US" altLang="ro-RO" dirty="0" err="1">
                <a:latin typeface="Calisto MT" panose="02040603050505030304" pitchFamily="18" charset="0"/>
                <a:ea typeface="Tahoma" panose="020B0604030504040204" pitchFamily="34" charset="0"/>
                <a:cs typeface="Tahoma" panose="020B0604030504040204" pitchFamily="34" charset="0"/>
              </a:rPr>
              <a:t>rdinul</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ministrului</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en-US" altLang="ro-RO" dirty="0" err="1">
                <a:latin typeface="Calisto MT" panose="02040603050505030304" pitchFamily="18" charset="0"/>
                <a:ea typeface="Tahoma" panose="020B0604030504040204" pitchFamily="34" charset="0"/>
                <a:cs typeface="Tahoma" panose="020B0604030504040204" pitchFamily="34" charset="0"/>
              </a:rPr>
              <a:t>educa</a:t>
            </a:r>
            <a:r>
              <a:rPr lang="ro-RO" altLang="ro-RO" dirty="0">
                <a:latin typeface="Calisto MT" panose="02040603050505030304" pitchFamily="18" charset="0"/>
                <a:ea typeface="Tahoma" panose="020B0604030504040204" pitchFamily="34" charset="0"/>
                <a:cs typeface="Tahoma" panose="020B0604030504040204" pitchFamily="34" charset="0"/>
              </a:rPr>
              <a:t>ț</a:t>
            </a:r>
            <a:r>
              <a:rPr lang="en-US" altLang="ro-RO" dirty="0" err="1">
                <a:latin typeface="Calisto MT" panose="02040603050505030304" pitchFamily="18" charset="0"/>
                <a:ea typeface="Tahoma" panose="020B0604030504040204" pitchFamily="34" charset="0"/>
                <a:cs typeface="Tahoma" panose="020B0604030504040204" pitchFamily="34" charset="0"/>
              </a:rPr>
              <a:t>iei</a:t>
            </a:r>
            <a:r>
              <a:rPr lang="en-US" altLang="ro-RO" dirty="0">
                <a:latin typeface="Calisto MT" panose="02040603050505030304" pitchFamily="18" charset="0"/>
                <a:ea typeface="Tahoma" panose="020B0604030504040204" pitchFamily="34" charset="0"/>
                <a:cs typeface="Tahoma" panose="020B0604030504040204" pitchFamily="34" charset="0"/>
              </a:rPr>
              <a:t> </a:t>
            </a:r>
            <a:r>
              <a:rPr lang="ro-RO" altLang="ro-RO" dirty="0">
                <a:latin typeface="Calisto MT" panose="02040603050505030304" pitchFamily="18" charset="0"/>
                <a:ea typeface="Tahoma" panose="020B0604030504040204" pitchFamily="34" charset="0"/>
                <a:cs typeface="Tahoma" panose="020B0604030504040204" pitchFamily="34" charset="0"/>
              </a:rPr>
              <a:t>naționale nr. 5024/12.09.2013 privind aprobarea Programelor școlare pentru învățământul liceal – clase cu program de studiu în regim bilingv, limba portugheză, </a:t>
            </a:r>
            <a:r>
              <a:rPr lang="vi-VN" altLang="ro-RO" dirty="0">
                <a:latin typeface="Tahoma" panose="020B0604030504040204" pitchFamily="34" charset="0"/>
                <a:ea typeface="Tahoma" panose="020B0604030504040204" pitchFamily="34" charset="0"/>
                <a:cs typeface="Tahoma" panose="020B0604030504040204" pitchFamily="34" charset="0"/>
              </a:rPr>
              <a:t>la disciplinele: Geografia Portugaliei, clasa a IX-a; Istoria Portugaliei, clasa a X-a; Elemente de cultură și civilizație portugheză, clasele a XI-a și a XII-a</a:t>
            </a:r>
            <a:endParaRPr lang="en-US" altLang="ro-RO" dirty="0">
              <a:latin typeface="Calisto MT" panose="02040603050505030304" pitchFamily="18" charset="0"/>
              <a:ea typeface="Tahoma" panose="020B0604030504040204" pitchFamily="34" charset="0"/>
              <a:cs typeface="Tahoma" panose="020B0604030504040204" pitchFamily="34" charset="0"/>
            </a:endParaRPr>
          </a:p>
          <a:p>
            <a:endParaRPr lang="ro-RO" sz="1600" dirty="0">
              <a:latin typeface="Calisto MT" panose="02040603050505030304" pitchFamily="18" charset="0"/>
            </a:endParaRPr>
          </a:p>
        </p:txBody>
      </p:sp>
    </p:spTree>
    <p:extLst>
      <p:ext uri="{BB962C8B-B14F-4D97-AF65-F5344CB8AC3E}">
        <p14:creationId xmlns:p14="http://schemas.microsoft.com/office/powerpoint/2010/main" val="42088178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313" y="624110"/>
            <a:ext cx="10049299" cy="1509490"/>
          </a:xfrm>
        </p:spPr>
        <p:txBody>
          <a:bodyPr>
            <a:normAutofit fontScale="90000"/>
          </a:bodyPr>
          <a:lstStyle/>
          <a:p>
            <a:pPr algn="ctr"/>
            <a:r>
              <a:rPr lang="ro-RO" altLang="ro-RO" b="1" dirty="0">
                <a:solidFill>
                  <a:schemeClr val="accent1"/>
                </a:solidFill>
                <a:latin typeface="Calisto MT" panose="02040603050505030304" pitchFamily="18" charset="0"/>
                <a:cs typeface="Times New Roman" pitchFamily="18" charset="0"/>
              </a:rPr>
              <a:t>PROGRAMELE ŞCOLARE PENTRU ÎNVĂȚĂMÂNTUL BILINGV VALABILE ÎN ANUL ŞCOLAR 2018 – 2019</a:t>
            </a:r>
            <a:r>
              <a:rPr lang="en-US" altLang="ro-RO" b="1" dirty="0">
                <a:solidFill>
                  <a:schemeClr val="accent1"/>
                </a:solidFill>
                <a:latin typeface="Calisto MT" panose="02040603050505030304" pitchFamily="18" charset="0"/>
                <a:cs typeface="Times New Roman" pitchFamily="18" charset="0"/>
              </a:rPr>
              <a:t> </a:t>
            </a:r>
            <a:endParaRPr lang="ro-RO" b="1" dirty="0">
              <a:solidFill>
                <a:schemeClr val="accent1"/>
              </a:solidFill>
              <a:latin typeface="Calisto MT" panose="02040603050505030304" pitchFamily="18" charset="0"/>
            </a:endParaRPr>
          </a:p>
        </p:txBody>
      </p:sp>
      <p:sp>
        <p:nvSpPr>
          <p:cNvPr id="3" name="Content Placeholder 2"/>
          <p:cNvSpPr>
            <a:spLocks noGrp="1"/>
          </p:cNvSpPr>
          <p:nvPr>
            <p:ph idx="1"/>
          </p:nvPr>
        </p:nvSpPr>
        <p:spPr>
          <a:xfrm>
            <a:off x="1700011" y="2133600"/>
            <a:ext cx="9804601" cy="3777622"/>
          </a:xfrm>
        </p:spPr>
        <p:txBody>
          <a:bodyPr>
            <a:normAutofit/>
          </a:bodyPr>
          <a:lstStyle/>
          <a:p>
            <a:pPr>
              <a:defRPr/>
            </a:pPr>
            <a:endParaRPr lang="ro-RO" altLang="en-US" sz="2000"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a:defRPr/>
            </a:pPr>
            <a:r>
              <a:rPr lang="ro-RO" altLang="en-US" sz="2000" dirty="0">
                <a:solidFill>
                  <a:schemeClr val="tx1"/>
                </a:solidFill>
                <a:latin typeface="Calisto MT" panose="02040603050505030304" pitchFamily="18" charset="0"/>
                <a:ea typeface="Tahoma" panose="020B0604030504040204" pitchFamily="34" charset="0"/>
                <a:cs typeface="Tahoma" panose="020B0604030504040204" pitchFamily="34" charset="0"/>
              </a:rPr>
              <a:t>Învățământul bilingv – limba engleză</a:t>
            </a:r>
            <a:r>
              <a:rPr lang="en-US" altLang="en-US" sz="2000" dirty="0">
                <a:solidFill>
                  <a:schemeClr val="tx1"/>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rPr>
              <a:t>:</a:t>
            </a:r>
            <a:endParaRPr lang="en-US" altLang="en-US" dirty="0">
              <a:solidFill>
                <a:schemeClr val="tx1"/>
              </a:solidFill>
              <a:effectLst>
                <a:outerShdw blurRad="38100" dist="38100" dir="2700000" algn="tl">
                  <a:srgbClr val="C0C0C0"/>
                </a:outerShdw>
              </a:effectLst>
              <a:latin typeface="Calisto MT" panose="02040603050505030304" pitchFamily="18" charset="0"/>
              <a:ea typeface="Tahoma" panose="020B0604030504040204" pitchFamily="34" charset="0"/>
              <a:cs typeface="Tahoma" panose="020B0604030504040204" pitchFamily="34" charset="0"/>
            </a:endParaRPr>
          </a:p>
          <a:p>
            <a:pPr algn="just">
              <a:buFont typeface="Wingdings" pitchFamily="2" charset="2"/>
              <a:buChar char="v"/>
              <a:defRPr/>
            </a:pP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Ordinul</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ministrului</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educa</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ț</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iei</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na</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ț</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ionale</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nr. 4775/2014 – </a:t>
            </a:r>
            <a:r>
              <a:rPr lang="ro-RO" altLang="en-US" i="1" dirty="0">
                <a:solidFill>
                  <a:schemeClr val="tx1"/>
                </a:solidFill>
                <a:latin typeface="Calisto MT" panose="02040603050505030304" pitchFamily="18" charset="0"/>
                <a:ea typeface="Tahoma" panose="020B0604030504040204" pitchFamily="34" charset="0"/>
                <a:cs typeface="Tahoma" panose="020B0604030504040204" pitchFamily="34" charset="0"/>
              </a:rPr>
              <a:t>Elemente de cultură și civilizație engleză </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Clasele a XI</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a și a XII-a cu program de studiu bilingv</a:t>
            </a:r>
          </a:p>
          <a:p>
            <a:pPr algn="just">
              <a:buFont typeface="Wingdings" pitchFamily="2" charset="2"/>
              <a:buChar char="v"/>
              <a:defRPr/>
            </a:pP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Ordinul</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ministrului</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educa</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ț</a:t>
            </a:r>
            <a:r>
              <a:rPr lang="en-US" altLang="en-US" dirty="0" err="1">
                <a:solidFill>
                  <a:schemeClr val="tx1"/>
                </a:solidFill>
                <a:latin typeface="Calisto MT" panose="02040603050505030304" pitchFamily="18" charset="0"/>
                <a:ea typeface="Tahoma" panose="020B0604030504040204" pitchFamily="34" charset="0"/>
                <a:cs typeface="Tahoma" panose="020B0604030504040204" pitchFamily="34" charset="0"/>
              </a:rPr>
              <a:t>iei</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cercetării și tineretului nr. 5240/2008 –</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Istoria Marii Britanii și a Statelor Unite ale Americii – Clasa a X-a  cu program de studiu bilingv</a:t>
            </a:r>
          </a:p>
          <a:p>
            <a:pPr marL="0" indent="0" algn="just">
              <a:buNone/>
              <a:defRPr/>
            </a:pPr>
            <a:endPar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marL="0" indent="0" algn="just">
              <a:buNone/>
              <a:defRPr/>
            </a:pPr>
            <a:endParaRPr lang="ro-RO" altLang="en-US" dirty="0">
              <a:solidFill>
                <a:srgbClr val="FF0000"/>
              </a:solidFill>
              <a:latin typeface="Calisto MT" panose="02040603050505030304" pitchFamily="18" charset="0"/>
              <a:ea typeface="Tahoma" panose="020B0604030504040204" pitchFamily="34" charset="0"/>
              <a:cs typeface="Tahoma" panose="020B0604030504040204" pitchFamily="34" charset="0"/>
            </a:endParaRPr>
          </a:p>
          <a:p>
            <a:endParaRPr lang="ro-RO"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06055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337" y="624110"/>
            <a:ext cx="9841276" cy="1300484"/>
          </a:xfrm>
        </p:spPr>
        <p:txBody>
          <a:bodyPr>
            <a:normAutofit/>
          </a:bodyPr>
          <a:lstStyle/>
          <a:p>
            <a:pPr algn="ctr"/>
            <a:r>
              <a:rPr lang="en-US" altLang="ro-RO" sz="2400" b="1" dirty="0" err="1">
                <a:solidFill>
                  <a:schemeClr val="accent1"/>
                </a:solidFill>
                <a:latin typeface="Calisto MT" panose="02040603050505030304" pitchFamily="18" charset="0"/>
                <a:cs typeface="Times New Roman" pitchFamily="18" charset="0"/>
              </a:rPr>
              <a:t>Ordine</a:t>
            </a:r>
            <a:r>
              <a:rPr lang="en-US" altLang="ro-RO" sz="2400" b="1" dirty="0">
                <a:solidFill>
                  <a:schemeClr val="accent1"/>
                </a:solidFill>
                <a:latin typeface="Calisto MT" panose="02040603050505030304" pitchFamily="18" charset="0"/>
                <a:cs typeface="Times New Roman" pitchFamily="18" charset="0"/>
              </a:rPr>
              <a:t> de </a:t>
            </a:r>
            <a:r>
              <a:rPr lang="en-US" altLang="ro-RO" sz="2400" b="1" dirty="0" err="1">
                <a:solidFill>
                  <a:schemeClr val="accent1"/>
                </a:solidFill>
                <a:latin typeface="Calisto MT" panose="02040603050505030304" pitchFamily="18" charset="0"/>
                <a:cs typeface="Times New Roman" pitchFamily="18" charset="0"/>
              </a:rPr>
              <a:t>ministru</a:t>
            </a:r>
            <a:r>
              <a:rPr lang="en-US" altLang="ro-RO" sz="2400" b="1" dirty="0">
                <a:solidFill>
                  <a:schemeClr val="accent1"/>
                </a:solidFill>
                <a:latin typeface="Calisto MT" panose="02040603050505030304" pitchFamily="18" charset="0"/>
                <a:cs typeface="Times New Roman" pitchFamily="18" charset="0"/>
              </a:rPr>
              <a:t> </a:t>
            </a:r>
            <a:r>
              <a:rPr lang="ro-RO" altLang="ro-RO" sz="2400" b="1" dirty="0">
                <a:solidFill>
                  <a:schemeClr val="accent1"/>
                </a:solidFill>
                <a:latin typeface="Calisto MT" panose="02040603050505030304" pitchFamily="18" charset="0"/>
                <a:cs typeface="Times New Roman" pitchFamily="18" charset="0"/>
              </a:rPr>
              <a:t>valabile în anul </a:t>
            </a:r>
            <a:r>
              <a:rPr lang="ro-RO" altLang="ro-RO" sz="2400" b="1" dirty="0" err="1">
                <a:solidFill>
                  <a:schemeClr val="accent1"/>
                </a:solidFill>
                <a:latin typeface="Calisto MT" panose="02040603050505030304" pitchFamily="18" charset="0"/>
                <a:cs typeface="Times New Roman" pitchFamily="18" charset="0"/>
              </a:rPr>
              <a:t>şcolar</a:t>
            </a:r>
            <a:r>
              <a:rPr lang="ro-RO" altLang="ro-RO" sz="2400" b="1" dirty="0">
                <a:solidFill>
                  <a:schemeClr val="accent1"/>
                </a:solidFill>
                <a:latin typeface="Calisto MT" panose="02040603050505030304" pitchFamily="18" charset="0"/>
                <a:cs typeface="Times New Roman" pitchFamily="18" charset="0"/>
              </a:rPr>
              <a:t> 2018 – 2019 referitoare la limbile moderne </a:t>
            </a:r>
            <a:endParaRPr lang="ro-RO" sz="2400" b="1" dirty="0">
              <a:solidFill>
                <a:schemeClr val="accent1"/>
              </a:solidFill>
              <a:latin typeface="Calisto MT" panose="02040603050505030304" pitchFamily="18" charset="0"/>
            </a:endParaRPr>
          </a:p>
        </p:txBody>
      </p:sp>
      <p:sp>
        <p:nvSpPr>
          <p:cNvPr id="3" name="Content Placeholder 2"/>
          <p:cNvSpPr>
            <a:spLocks noGrp="1"/>
          </p:cNvSpPr>
          <p:nvPr>
            <p:ph idx="1"/>
          </p:nvPr>
        </p:nvSpPr>
        <p:spPr>
          <a:xfrm>
            <a:off x="1463040" y="2133600"/>
            <a:ext cx="10041572" cy="3777622"/>
          </a:xfrm>
        </p:spPr>
        <p:txBody>
          <a:bodyPr/>
          <a:lstStyle/>
          <a:p>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Învățământul bilingv – limba spaniolă</a:t>
            </a:r>
            <a:r>
              <a:rPr lang="en-US"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a:t>
            </a: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 </a:t>
            </a:r>
          </a:p>
          <a:p>
            <a:pPr>
              <a:buFont typeface="Wingdings" panose="05000000000000000000" pitchFamily="2" charset="2"/>
              <a:buChar char="v"/>
            </a:pPr>
            <a:r>
              <a:rPr lang="ro-RO" altLang="ro-RO" i="1" dirty="0">
                <a:solidFill>
                  <a:schemeClr val="tx1"/>
                </a:solidFill>
                <a:latin typeface="Calisto MT" panose="02040603050505030304" pitchFamily="18" charset="0"/>
                <a:cs typeface="Tahoma" panose="020B0604030504040204" pitchFamily="34" charset="0"/>
              </a:rPr>
              <a:t>ORDIN</a:t>
            </a:r>
            <a:r>
              <a:rPr lang="es-ES" altLang="ro-RO" i="1" dirty="0">
                <a:solidFill>
                  <a:schemeClr val="tx1"/>
                </a:solidFill>
                <a:latin typeface="Calisto MT" panose="02040603050505030304" pitchFamily="18" charset="0"/>
                <a:cs typeface="Tahoma" panose="020B0604030504040204" pitchFamily="34" charset="0"/>
              </a:rPr>
              <a:t> </a:t>
            </a:r>
            <a:r>
              <a:rPr lang="ro-RO" altLang="ro-RO" i="1" dirty="0">
                <a:solidFill>
                  <a:schemeClr val="tx1"/>
                </a:solidFill>
                <a:latin typeface="Calisto MT" panose="02040603050505030304" pitchFamily="18" charset="0"/>
                <a:cs typeface="Tahoma" panose="020B0604030504040204" pitchFamily="34" charset="0"/>
              </a:rPr>
              <a:t>privind primirea unui număr de 9 profesori spanioli care vor desfășura activități didactice în unități de învățământ preuniversitar de stat din România, în anul școlar 2018-2019</a:t>
            </a:r>
            <a:r>
              <a:rPr lang="ro-RO" altLang="ro-RO" dirty="0">
                <a:solidFill>
                  <a:schemeClr val="tx1"/>
                </a:solidFill>
                <a:latin typeface="Calisto MT" panose="02040603050505030304" pitchFamily="18" charset="0"/>
                <a:cs typeface="Tahoma" panose="020B0604030504040204" pitchFamily="34" charset="0"/>
              </a:rPr>
              <a:t> </a:t>
            </a:r>
            <a:r>
              <a:rPr lang="ro-RO" altLang="ro-RO" dirty="0">
                <a:solidFill>
                  <a:srgbClr val="FF0000"/>
                </a:solidFill>
                <a:latin typeface="Calisto MT" panose="02040603050505030304" pitchFamily="18" charset="0"/>
                <a:cs typeface="Tahoma" panose="020B0604030504040204" pitchFamily="34" charset="0"/>
              </a:rPr>
              <a:t>(document în curs de avizare)</a:t>
            </a:r>
            <a:r>
              <a:rPr lang="ro-RO" altLang="ro-RO" dirty="0">
                <a:solidFill>
                  <a:schemeClr val="tx1"/>
                </a:solidFill>
                <a:latin typeface="Calisto MT" panose="02040603050505030304" pitchFamily="18" charset="0"/>
                <a:cs typeface="Tahoma" panose="020B0604030504040204" pitchFamily="34" charset="0"/>
              </a:rPr>
              <a:t> </a:t>
            </a:r>
          </a:p>
          <a:p>
            <a:pPr marL="0" indent="0">
              <a:buNone/>
            </a:pPr>
            <a:r>
              <a:rPr lang="ro-RO" altLang="ro-RO" dirty="0">
                <a:solidFill>
                  <a:schemeClr val="tx1"/>
                </a:solidFill>
                <a:latin typeface="Calisto MT" panose="02040603050505030304" pitchFamily="18" charset="0"/>
                <a:cs typeface="Tahoma" panose="020B0604030504040204" pitchFamily="34" charset="0"/>
              </a:rPr>
              <a:t>   Limba germană</a:t>
            </a:r>
            <a:r>
              <a:rPr lang="en-US" altLang="ro-RO" dirty="0">
                <a:solidFill>
                  <a:schemeClr val="tx1"/>
                </a:solidFill>
                <a:latin typeface="Calisto MT" panose="02040603050505030304" pitchFamily="18" charset="0"/>
                <a:cs typeface="Tahoma" panose="020B0604030504040204" pitchFamily="34" charset="0"/>
              </a:rPr>
              <a:t>:</a:t>
            </a:r>
            <a:endParaRPr lang="en-US" altLang="ro-RO" dirty="0">
              <a:solidFill>
                <a:schemeClr val="tx1"/>
              </a:solidFill>
              <a:latin typeface="Tahoma" panose="020B0604030504040204" pitchFamily="34" charset="0"/>
              <a:cs typeface="Tahoma" panose="020B0604030504040204" pitchFamily="34" charset="0"/>
            </a:endParaRPr>
          </a:p>
          <a:p>
            <a:pPr>
              <a:buFont typeface="Wingdings" panose="05000000000000000000" pitchFamily="2" charset="2"/>
              <a:buChar char="v"/>
            </a:pPr>
            <a:r>
              <a:rPr lang="ro-RO" altLang="en-US" dirty="0">
                <a:solidFill>
                  <a:schemeClr val="tx1"/>
                </a:solidFill>
                <a:latin typeface="Calisto MT" panose="02040603050505030304" pitchFamily="18" charset="0"/>
                <a:ea typeface="Tahoma" panose="020B0604030504040204" pitchFamily="34" charset="0"/>
                <a:cs typeface="Tahoma" panose="020B0604030504040204" pitchFamily="34" charset="0"/>
              </a:rPr>
              <a:t>Ordin nr. 4130/ 17.07.2018 </a:t>
            </a:r>
            <a:r>
              <a:rPr lang="ro-RO" altLang="en-US" i="1" dirty="0">
                <a:solidFill>
                  <a:schemeClr val="tx1"/>
                </a:solidFill>
                <a:latin typeface="Calisto MT" panose="02040603050505030304" pitchFamily="18" charset="0"/>
                <a:ea typeface="Tahoma" panose="020B0604030504040204" pitchFamily="34" charset="0"/>
                <a:cs typeface="Tahoma" panose="020B0604030504040204" pitchFamily="34" charset="0"/>
              </a:rPr>
              <a:t>privind primirea unor profesori germani în învățământul preuniversitar din România, în anul școlar 2018-2019</a:t>
            </a:r>
          </a:p>
          <a:p>
            <a:pPr marL="0" indent="0">
              <a:buNone/>
            </a:pPr>
            <a:endParaRPr lang="ro-RO" altLang="en-US" i="1" dirty="0">
              <a:solidFill>
                <a:schemeClr val="tx1"/>
              </a:solidFill>
              <a:latin typeface="Calisto MT" panose="02040603050505030304" pitchFamily="18" charset="0"/>
              <a:ea typeface="Tahoma" panose="020B0604030504040204" pitchFamily="34" charset="0"/>
              <a:cs typeface="Tahoma" panose="020B0604030504040204" pitchFamily="34" charset="0"/>
            </a:endParaRPr>
          </a:p>
          <a:p>
            <a:pPr algn="just"/>
            <a:endParaRPr lang="ro-RO" dirty="0">
              <a:solidFill>
                <a:srgbClr val="FF0000"/>
              </a:solidFill>
            </a:endParaRPr>
          </a:p>
        </p:txBody>
      </p:sp>
    </p:spTree>
    <p:extLst>
      <p:ext uri="{BB962C8B-B14F-4D97-AF65-F5344CB8AC3E}">
        <p14:creationId xmlns:p14="http://schemas.microsoft.com/office/powerpoint/2010/main" val="3186354095"/>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1119</TotalTime>
  <Words>3042</Words>
  <Application>Microsoft Office PowerPoint</Application>
  <PresentationFormat>Custom</PresentationFormat>
  <Paragraphs>287</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Wisp</vt:lpstr>
      <vt:lpstr>CONSFĂTUIRI JUDEȚENE LIMBI MODERNE</vt:lpstr>
      <vt:lpstr>PowerPoint Presentation</vt:lpstr>
      <vt:lpstr>CADRUL NORMATIV PRIVIND ORGANIZAREA  PROCESULUI DE ÎNVĂȚĂMÂNT, ÎN ANUL ȘCOLAR 2018-2019:   </vt:lpstr>
      <vt:lpstr> STRUCTURA ANULUI ŞCOLAR 2018-2019 </vt:lpstr>
      <vt:lpstr>PLANURI-CADRU, PROGRAME ŞCOLARE DE TRUNCHI COMUN </vt:lpstr>
      <vt:lpstr>PROGRAMELE ŞCOLARE PENTRU ÎNVĂȚĂMÂNTUL BILINGV VALABILE ÎN ANUL ŞCOLAR 2018 – 2019   </vt:lpstr>
      <vt:lpstr>PROGRAMELE ŞCOLARE PENTRU ÎNVĂȚĂMÂNTUL BILINGV VALABILE ÎN ANUL ŞCOLAR 2018 – 2019</vt:lpstr>
      <vt:lpstr>PROGRAMELE ŞCOLARE PENTRU ÎNVĂȚĂMÂNTUL BILINGV VALABILE ÎN ANUL ŞCOLAR 2018 – 2019 </vt:lpstr>
      <vt:lpstr>Ordine de ministru valabile în anul şcolar 2018 – 2019 referitoare la limbile moderne </vt:lpstr>
      <vt:lpstr>PowerPoint Presentation</vt:lpstr>
      <vt:lpstr>           OFERTA NAŢIONALĂ PENTRU MANUALE ȘCOLARE </vt:lpstr>
      <vt:lpstr>METODOLOGII ALE EXAMENELOR NAŢIONALE 2019 </vt:lpstr>
      <vt:lpstr>METODOLOGII ALE EXAMENELOR NAŢIONALE 2019 </vt:lpstr>
      <vt:lpstr>METODOLOGII ALE EXAMENELOR NAŢIONALE 2019</vt:lpstr>
      <vt:lpstr>PowerPoint Presentation</vt:lpstr>
      <vt:lpstr>PowerPoint Presentation</vt:lpstr>
      <vt:lpstr>PRIORITĂȚI EDUCAȚIONALE</vt:lpstr>
      <vt:lpstr>PRIORITĂȚI EDUCAȚIONALE</vt:lpstr>
      <vt:lpstr>FORMAREA PROFESORILOR</vt:lpstr>
      <vt:lpstr>INSPECȚIA ȘCOLARĂ</vt:lpstr>
      <vt:lpstr>Programa școlară – clasa a VI-a</vt:lpstr>
      <vt:lpstr>METODOLOGII/CONVENȚII DE PARTENERIAT /ACORDURI DE COLABORARE  </vt:lpstr>
      <vt:lpstr>METODOLOGII/CONVENȚII DE PARTENERIAT /ACORDURI DE COLABORARE </vt:lpstr>
      <vt:lpstr>OLIMPIADE ȘI CONCURSURI: REGULAMENTE, METODOLOGII SPECIFICE  </vt:lpstr>
      <vt:lpstr>OLIMPIADE ȘI CONCURSURI: REGULAMENTE, METODOLOGII SPECIFICE  </vt:lpstr>
      <vt:lpstr>Situația centralizată în urma participării la  ETAPELE NAȚIONALE ALE OLIMPIADELOR DE LIMBI MODERNE - 2018 </vt:lpstr>
      <vt:lpstr>Situația centralizată în urma participării la  ETAPELE NAȚIONALE ALE OLIMPIADELOR DE LIMBI MODERNE - 2018 </vt:lpstr>
      <vt:lpstr>Situația centralizată în urma participării la  ETAPELE NAȚIONALE ALE OLIMPIADELOR DE LIMBI MODERNE - 2018 </vt:lpstr>
      <vt:lpstr>Situația centralizată în urma participării la  ETAPELE NAȚIONALE ALE OLIMPIADELOR DE LIMBI MODERNE - 2018 </vt:lpstr>
      <vt:lpstr>CONCURSUL  PENTRU OCUPAREA POSTURILOR DIDACTICE/ CATEDRELOR DECLARATE VACANTE/ REZERVATE ÎN UNITĂȚILE DE ÎNVĂȚĂMÂNT PREUNIVERSITAR – JUDEȚUL HUNEDOARA </vt:lpstr>
      <vt:lpstr>PowerPoint Presentation</vt:lpstr>
      <vt:lpstr>Elemente de noutate ale programei școlare pentru disciplinele limbi moderne</vt:lpstr>
      <vt:lpstr>Elemente de noutate ale programei școlare</vt:lpstr>
      <vt:lpstr>Elemente de noutate ale programei școlare</vt:lpstr>
      <vt:lpstr>Elemente de noutate ale programei școlare</vt:lpstr>
      <vt:lpstr>Elemente de noutate ale programei școlare</vt:lpstr>
      <vt:lpstr>PowerPoint Presentation</vt:lpstr>
      <vt:lpstr>PORTOFOLIUL PROFESORULUI  METODIST </vt:lpstr>
      <vt:lpstr> PORTOFOLIUL RESPONSABILULUI DE CATEDRĂ </vt:lpstr>
      <vt:lpstr>PORTOFOLIUL RESPONSABILULUI DE CERC PEDAGOGIC </vt:lpstr>
      <vt:lpstr>PORTOFOLIUL PROFESORULUI </vt:lpstr>
      <vt:lpstr>PowerPoint Presentation</vt:lpstr>
      <vt:lpstr>PORTOFOLIUL ELEVULUI </vt:lpstr>
      <vt:lpstr>Portofoliul elevului cuprinde:</vt:lpstr>
      <vt:lpstr>PowerPoint Presentation</vt:lpstr>
      <vt:lpstr>PowerPoint Presentation</vt:lpstr>
      <vt:lpstr>SPOR ȘI MULT SUCCES,  ÎN ANUL ȘCOLAR 2018 – 2019!</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CONSFĂTUIREA INSPECTORILOR ȘCOLARI PENTRU LIMBI MODERNE</dc:title>
  <dc:creator>Rodica Cherciu;Manuela Delia</dc:creator>
  <cp:lastModifiedBy>user</cp:lastModifiedBy>
  <cp:revision>92</cp:revision>
  <cp:lastPrinted>2018-08-23T12:17:35Z</cp:lastPrinted>
  <dcterms:created xsi:type="dcterms:W3CDTF">2018-08-22T08:59:18Z</dcterms:created>
  <dcterms:modified xsi:type="dcterms:W3CDTF">2018-09-18T08:00:21Z</dcterms:modified>
</cp:coreProperties>
</file>